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61" r:id="rId4"/>
    <p:sldId id="262" r:id="rId5"/>
    <p:sldId id="263" r:id="rId6"/>
    <p:sldId id="264" r:id="rId7"/>
    <p:sldId id="265" r:id="rId8"/>
    <p:sldId id="266" r:id="rId9"/>
    <p:sldId id="267" r:id="rId10"/>
    <p:sldId id="268" r:id="rId11"/>
    <p:sldId id="270" r:id="rId12"/>
    <p:sldId id="271" r:id="rId13"/>
    <p:sldId id="272" r:id="rId14"/>
    <p:sldId id="273" r:id="rId15"/>
    <p:sldId id="274" r:id="rId16"/>
    <p:sldId id="275" r:id="rId17"/>
    <p:sldId id="276" r:id="rId18"/>
    <p:sldId id="277" r:id="rId19"/>
    <p:sldId id="278" r:id="rId20"/>
    <p:sldId id="279" r:id="rId21"/>
    <p:sldId id="280" r:id="rId22"/>
    <p:sldId id="281" r:id="rId23"/>
    <p:sldId id="282" r:id="rId24"/>
    <p:sldId id="284" r:id="rId25"/>
    <p:sldId id="285" r:id="rId26"/>
    <p:sldId id="283" r:id="rId27"/>
    <p:sldId id="286" r:id="rId28"/>
    <p:sldId id="287" r:id="rId29"/>
    <p:sldId id="289" r:id="rId30"/>
    <p:sldId id="290" r:id="rId31"/>
    <p:sldId id="288" r:id="rId32"/>
    <p:sldId id="336" r:id="rId33"/>
    <p:sldId id="292" r:id="rId34"/>
    <p:sldId id="294" r:id="rId35"/>
    <p:sldId id="291" r:id="rId36"/>
    <p:sldId id="293"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 id="307" r:id="rId50"/>
    <p:sldId id="308" r:id="rId51"/>
    <p:sldId id="327" r:id="rId52"/>
    <p:sldId id="309" r:id="rId53"/>
    <p:sldId id="319" r:id="rId54"/>
    <p:sldId id="318" r:id="rId55"/>
    <p:sldId id="316" r:id="rId56"/>
    <p:sldId id="317" r:id="rId57"/>
    <p:sldId id="320" r:id="rId58"/>
    <p:sldId id="321" r:id="rId59"/>
    <p:sldId id="322" r:id="rId60"/>
    <p:sldId id="323" r:id="rId61"/>
    <p:sldId id="324" r:id="rId62"/>
    <p:sldId id="326" r:id="rId63"/>
    <p:sldId id="310" r:id="rId64"/>
    <p:sldId id="328" r:id="rId65"/>
    <p:sldId id="329" r:id="rId66"/>
    <p:sldId id="330" r:id="rId67"/>
    <p:sldId id="331" r:id="rId68"/>
    <p:sldId id="332" r:id="rId69"/>
    <p:sldId id="333" r:id="rId70"/>
    <p:sldId id="334" r:id="rId71"/>
    <p:sldId id="335"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37FF"/>
    <a:srgbClr val="005493"/>
    <a:srgbClr val="D883FF"/>
    <a:srgbClr val="FF8A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451"/>
    <p:restoredTop sz="94653"/>
  </p:normalViewPr>
  <p:slideViewPr>
    <p:cSldViewPr snapToGrid="0" snapToObjects="1">
      <p:cViewPr varScale="1">
        <p:scale>
          <a:sx n="161" d="100"/>
          <a:sy n="161" d="100"/>
        </p:scale>
        <p:origin x="576"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WAR AMAR" userId="c1720d63-2acc-4633-aa0b-51ca7356e534" providerId="ADAL" clId="{99E47D44-36F0-0246-9E93-3520B69287C8}"/>
    <pc:docChg chg="addSld modSld">
      <pc:chgData name="ANWAR AMAR" userId="c1720d63-2acc-4633-aa0b-51ca7356e534" providerId="ADAL" clId="{99E47D44-36F0-0246-9E93-3520B69287C8}" dt="2021-01-20T07:58:03.972" v="1" actId="208"/>
      <pc:docMkLst>
        <pc:docMk/>
      </pc:docMkLst>
      <pc:sldChg chg="modSp add mod">
        <pc:chgData name="ANWAR AMAR" userId="c1720d63-2acc-4633-aa0b-51ca7356e534" providerId="ADAL" clId="{99E47D44-36F0-0246-9E93-3520B69287C8}" dt="2021-01-20T07:58:03.972" v="1" actId="208"/>
        <pc:sldMkLst>
          <pc:docMk/>
          <pc:sldMk cId="3488763196" sldId="336"/>
        </pc:sldMkLst>
        <pc:cxnChg chg="mod">
          <ac:chgData name="ANWAR AMAR" userId="c1720d63-2acc-4633-aa0b-51ca7356e534" providerId="ADAL" clId="{99E47D44-36F0-0246-9E93-3520B69287C8}" dt="2021-01-20T07:58:03.972" v="1" actId="208"/>
          <ac:cxnSpMkLst>
            <pc:docMk/>
            <pc:sldMk cId="3488763196" sldId="336"/>
            <ac:cxnSpMk id="26" creationId="{00000000-0000-0000-0000-000000000000}"/>
          </ac:cxnSpMkLst>
        </pc:cxnChg>
      </pc:sldChg>
    </pc:docChg>
  </pc:docChgLst>
</pc:chgInfo>
</file>

<file path=ppt/media/image1.png>
</file>

<file path=ppt/media/image2.tiff>
</file>

<file path=ppt/media/image3.tiff>
</file>

<file path=ppt/media/image4.png>
</file>

<file path=ppt/media/image5.tiff>
</file>

<file path=ppt/media/image6.tiff>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631AF-D995-234C-B4ED-F31BDA4DBF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23C5D57-81F0-3B43-90EE-F85F3868F0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AEEDE2A-6EF7-8C41-8750-0BA32D3FDA7F}"/>
              </a:ext>
            </a:extLst>
          </p:cNvPr>
          <p:cNvSpPr>
            <a:spLocks noGrp="1"/>
          </p:cNvSpPr>
          <p:nvPr>
            <p:ph type="dt" sz="half" idx="10"/>
          </p:nvPr>
        </p:nvSpPr>
        <p:spPr/>
        <p:txBody>
          <a:bodyPr/>
          <a:lstStyle/>
          <a:p>
            <a:fld id="{96FF878B-77F6-794F-8714-51B79D524AB7}" type="datetimeFigureOut">
              <a:rPr lang="en-US" smtClean="0"/>
              <a:t>4/13/2022</a:t>
            </a:fld>
            <a:endParaRPr lang="en-US" dirty="0"/>
          </a:p>
        </p:txBody>
      </p:sp>
      <p:sp>
        <p:nvSpPr>
          <p:cNvPr id="5" name="Footer Placeholder 4">
            <a:extLst>
              <a:ext uri="{FF2B5EF4-FFF2-40B4-BE49-F238E27FC236}">
                <a16:creationId xmlns:a16="http://schemas.microsoft.com/office/drawing/2014/main" id="{02A9CE46-D0F0-5441-B75F-7CF60A1E2D3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3325E4-8C34-DB49-9017-D4F25B17333B}"/>
              </a:ext>
            </a:extLst>
          </p:cNvPr>
          <p:cNvSpPr>
            <a:spLocks noGrp="1"/>
          </p:cNvSpPr>
          <p:nvPr>
            <p:ph type="sldNum" sz="quarter" idx="12"/>
          </p:nvPr>
        </p:nvSpPr>
        <p:spPr/>
        <p:txBody>
          <a:bodyPr/>
          <a:lstStyle/>
          <a:p>
            <a:fld id="{711D9189-98C5-A249-B466-CEAE37A9CFFF}" type="slidenum">
              <a:rPr lang="en-US" smtClean="0"/>
              <a:t>‹#›</a:t>
            </a:fld>
            <a:endParaRPr lang="en-US" dirty="0"/>
          </a:p>
        </p:txBody>
      </p:sp>
    </p:spTree>
    <p:extLst>
      <p:ext uri="{BB962C8B-B14F-4D97-AF65-F5344CB8AC3E}">
        <p14:creationId xmlns:p14="http://schemas.microsoft.com/office/powerpoint/2010/main" val="24597158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63B73-916A-A048-BEBF-02A324E4F5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476A71-AC79-3743-A2CB-24BC3A857D2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357720-C0BE-C14A-AEBE-86350CDECED4}"/>
              </a:ext>
            </a:extLst>
          </p:cNvPr>
          <p:cNvSpPr>
            <a:spLocks noGrp="1"/>
          </p:cNvSpPr>
          <p:nvPr>
            <p:ph type="dt" sz="half" idx="10"/>
          </p:nvPr>
        </p:nvSpPr>
        <p:spPr/>
        <p:txBody>
          <a:bodyPr/>
          <a:lstStyle/>
          <a:p>
            <a:fld id="{96FF878B-77F6-794F-8714-51B79D524AB7}" type="datetimeFigureOut">
              <a:rPr lang="en-US" smtClean="0"/>
              <a:t>4/13/2022</a:t>
            </a:fld>
            <a:endParaRPr lang="en-US" dirty="0"/>
          </a:p>
        </p:txBody>
      </p:sp>
      <p:sp>
        <p:nvSpPr>
          <p:cNvPr id="5" name="Footer Placeholder 4">
            <a:extLst>
              <a:ext uri="{FF2B5EF4-FFF2-40B4-BE49-F238E27FC236}">
                <a16:creationId xmlns:a16="http://schemas.microsoft.com/office/drawing/2014/main" id="{CEE8D92A-BEF3-C54E-A08F-CDABFB81913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46EE-9F95-0C40-ABEA-EA732D99DCB6}"/>
              </a:ext>
            </a:extLst>
          </p:cNvPr>
          <p:cNvSpPr>
            <a:spLocks noGrp="1"/>
          </p:cNvSpPr>
          <p:nvPr>
            <p:ph type="sldNum" sz="quarter" idx="12"/>
          </p:nvPr>
        </p:nvSpPr>
        <p:spPr/>
        <p:txBody>
          <a:bodyPr/>
          <a:lstStyle/>
          <a:p>
            <a:fld id="{711D9189-98C5-A249-B466-CEAE37A9CFFF}" type="slidenum">
              <a:rPr lang="en-US" smtClean="0"/>
              <a:t>‹#›</a:t>
            </a:fld>
            <a:endParaRPr lang="en-US" dirty="0"/>
          </a:p>
        </p:txBody>
      </p:sp>
    </p:spTree>
    <p:extLst>
      <p:ext uri="{BB962C8B-B14F-4D97-AF65-F5344CB8AC3E}">
        <p14:creationId xmlns:p14="http://schemas.microsoft.com/office/powerpoint/2010/main" val="160405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00770A-C30A-0745-8F66-D64328FF077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7AC32C-51BB-174E-8BDA-508AFFB122A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B39132-584C-0847-8F3E-96C2DA4DCD64}"/>
              </a:ext>
            </a:extLst>
          </p:cNvPr>
          <p:cNvSpPr>
            <a:spLocks noGrp="1"/>
          </p:cNvSpPr>
          <p:nvPr>
            <p:ph type="dt" sz="half" idx="10"/>
          </p:nvPr>
        </p:nvSpPr>
        <p:spPr/>
        <p:txBody>
          <a:bodyPr/>
          <a:lstStyle/>
          <a:p>
            <a:fld id="{96FF878B-77F6-794F-8714-51B79D524AB7}" type="datetimeFigureOut">
              <a:rPr lang="en-US" smtClean="0"/>
              <a:t>4/13/2022</a:t>
            </a:fld>
            <a:endParaRPr lang="en-US" dirty="0"/>
          </a:p>
        </p:txBody>
      </p:sp>
      <p:sp>
        <p:nvSpPr>
          <p:cNvPr id="5" name="Footer Placeholder 4">
            <a:extLst>
              <a:ext uri="{FF2B5EF4-FFF2-40B4-BE49-F238E27FC236}">
                <a16:creationId xmlns:a16="http://schemas.microsoft.com/office/drawing/2014/main" id="{C4CE24FF-DBD9-DF44-B348-E43A6902F5B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63D683F-9A29-4243-BCC3-4A1B1C2258B7}"/>
              </a:ext>
            </a:extLst>
          </p:cNvPr>
          <p:cNvSpPr>
            <a:spLocks noGrp="1"/>
          </p:cNvSpPr>
          <p:nvPr>
            <p:ph type="sldNum" sz="quarter" idx="12"/>
          </p:nvPr>
        </p:nvSpPr>
        <p:spPr/>
        <p:txBody>
          <a:bodyPr/>
          <a:lstStyle/>
          <a:p>
            <a:fld id="{711D9189-98C5-A249-B466-CEAE37A9CFFF}" type="slidenum">
              <a:rPr lang="en-US" smtClean="0"/>
              <a:t>‹#›</a:t>
            </a:fld>
            <a:endParaRPr lang="en-US" dirty="0"/>
          </a:p>
        </p:txBody>
      </p:sp>
    </p:spTree>
    <p:extLst>
      <p:ext uri="{BB962C8B-B14F-4D97-AF65-F5344CB8AC3E}">
        <p14:creationId xmlns:p14="http://schemas.microsoft.com/office/powerpoint/2010/main" val="2875436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6D6EFA0-0448-2B44-88F7-10F7C56651F8}"/>
              </a:ext>
            </a:extLst>
          </p:cNvPr>
          <p:cNvSpPr/>
          <p:nvPr userDrawn="1"/>
        </p:nvSpPr>
        <p:spPr>
          <a:xfrm>
            <a:off x="0" y="0"/>
            <a:ext cx="12192000" cy="68580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72E28D37-471C-1544-996C-23DA9F794F71}"/>
              </a:ext>
            </a:extLst>
          </p:cNvPr>
          <p:cNvSpPr>
            <a:spLocks noGrp="1"/>
          </p:cNvSpPr>
          <p:nvPr>
            <p:ph type="title"/>
          </p:nvPr>
        </p:nvSpPr>
        <p:spPr>
          <a:xfrm>
            <a:off x="0" y="0"/>
            <a:ext cx="12192000" cy="575733"/>
          </a:xfrm>
        </p:spPr>
        <p:txBody>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BCAB3D1A-C0F3-274E-8560-E605B40197A6}"/>
              </a:ext>
            </a:extLst>
          </p:cNvPr>
          <p:cNvSpPr>
            <a:spLocks noGrp="1"/>
          </p:cNvSpPr>
          <p:nvPr>
            <p:ph idx="1"/>
          </p:nvPr>
        </p:nvSpPr>
        <p:spPr>
          <a:xfrm>
            <a:off x="0" y="728132"/>
            <a:ext cx="12192000" cy="6129867"/>
          </a:xfrm>
        </p:spPr>
        <p:txBody>
          <a:bodyPr/>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9531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2E0DF-4381-CA4F-9A5D-B10E41A8B2C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907724C-3A85-7046-B439-0A4BA63F84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B533961-D6DA-9049-9C9B-BCFE5D489C09}"/>
              </a:ext>
            </a:extLst>
          </p:cNvPr>
          <p:cNvSpPr>
            <a:spLocks noGrp="1"/>
          </p:cNvSpPr>
          <p:nvPr>
            <p:ph type="dt" sz="half" idx="10"/>
          </p:nvPr>
        </p:nvSpPr>
        <p:spPr/>
        <p:txBody>
          <a:bodyPr/>
          <a:lstStyle/>
          <a:p>
            <a:fld id="{96FF878B-77F6-794F-8714-51B79D524AB7}" type="datetimeFigureOut">
              <a:rPr lang="en-US" smtClean="0"/>
              <a:t>4/13/2022</a:t>
            </a:fld>
            <a:endParaRPr lang="en-US" dirty="0"/>
          </a:p>
        </p:txBody>
      </p:sp>
      <p:sp>
        <p:nvSpPr>
          <p:cNvPr id="5" name="Footer Placeholder 4">
            <a:extLst>
              <a:ext uri="{FF2B5EF4-FFF2-40B4-BE49-F238E27FC236}">
                <a16:creationId xmlns:a16="http://schemas.microsoft.com/office/drawing/2014/main" id="{D65DF673-0BE4-AE46-A7BF-53AB5B979D3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AC86F67-FA0F-CB4E-B9E8-9AE27DC54CB7}"/>
              </a:ext>
            </a:extLst>
          </p:cNvPr>
          <p:cNvSpPr>
            <a:spLocks noGrp="1"/>
          </p:cNvSpPr>
          <p:nvPr>
            <p:ph type="sldNum" sz="quarter" idx="12"/>
          </p:nvPr>
        </p:nvSpPr>
        <p:spPr/>
        <p:txBody>
          <a:bodyPr/>
          <a:lstStyle/>
          <a:p>
            <a:fld id="{711D9189-98C5-A249-B466-CEAE37A9CFFF}" type="slidenum">
              <a:rPr lang="en-US" smtClean="0"/>
              <a:t>‹#›</a:t>
            </a:fld>
            <a:endParaRPr lang="en-US" dirty="0"/>
          </a:p>
        </p:txBody>
      </p:sp>
    </p:spTree>
    <p:extLst>
      <p:ext uri="{BB962C8B-B14F-4D97-AF65-F5344CB8AC3E}">
        <p14:creationId xmlns:p14="http://schemas.microsoft.com/office/powerpoint/2010/main" val="985176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E3620-D4C9-5B4E-8241-46264C54A1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AFE83A-7CAF-AA49-97E6-55CD1859918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BE90E46-F8C1-8E4F-A2B8-2E7BBDBCC2F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D15D9E-4760-154D-9F33-7148C1D5B9D5}"/>
              </a:ext>
            </a:extLst>
          </p:cNvPr>
          <p:cNvSpPr>
            <a:spLocks noGrp="1"/>
          </p:cNvSpPr>
          <p:nvPr>
            <p:ph type="dt" sz="half" idx="10"/>
          </p:nvPr>
        </p:nvSpPr>
        <p:spPr/>
        <p:txBody>
          <a:bodyPr/>
          <a:lstStyle/>
          <a:p>
            <a:fld id="{96FF878B-77F6-794F-8714-51B79D524AB7}" type="datetimeFigureOut">
              <a:rPr lang="en-US" smtClean="0"/>
              <a:t>4/13/2022</a:t>
            </a:fld>
            <a:endParaRPr lang="en-US" dirty="0"/>
          </a:p>
        </p:txBody>
      </p:sp>
      <p:sp>
        <p:nvSpPr>
          <p:cNvPr id="6" name="Footer Placeholder 5">
            <a:extLst>
              <a:ext uri="{FF2B5EF4-FFF2-40B4-BE49-F238E27FC236}">
                <a16:creationId xmlns:a16="http://schemas.microsoft.com/office/drawing/2014/main" id="{F974CA98-C7B3-3443-B7A9-690EE6EA6D4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86A3FF2-D5E1-2D4B-86AB-433C8382341D}"/>
              </a:ext>
            </a:extLst>
          </p:cNvPr>
          <p:cNvSpPr>
            <a:spLocks noGrp="1"/>
          </p:cNvSpPr>
          <p:nvPr>
            <p:ph type="sldNum" sz="quarter" idx="12"/>
          </p:nvPr>
        </p:nvSpPr>
        <p:spPr/>
        <p:txBody>
          <a:bodyPr/>
          <a:lstStyle/>
          <a:p>
            <a:fld id="{711D9189-98C5-A249-B466-CEAE37A9CFFF}" type="slidenum">
              <a:rPr lang="en-US" smtClean="0"/>
              <a:t>‹#›</a:t>
            </a:fld>
            <a:endParaRPr lang="en-US" dirty="0"/>
          </a:p>
        </p:txBody>
      </p:sp>
    </p:spTree>
    <p:extLst>
      <p:ext uri="{BB962C8B-B14F-4D97-AF65-F5344CB8AC3E}">
        <p14:creationId xmlns:p14="http://schemas.microsoft.com/office/powerpoint/2010/main" val="38739404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79DA3-8189-6F42-A25F-FDBD693E9C3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79004F4-22DA-8D4D-A813-52682D602C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8EA665F-7743-7845-AF75-72128ABBFD2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B2CD8E8-3E50-684B-A697-64D2C6377E3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280AD07-DCED-ED4E-B2F2-7743FB2F0C2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10555C-8084-7544-9DC5-BD93D73EA886}"/>
              </a:ext>
            </a:extLst>
          </p:cNvPr>
          <p:cNvSpPr>
            <a:spLocks noGrp="1"/>
          </p:cNvSpPr>
          <p:nvPr>
            <p:ph type="dt" sz="half" idx="10"/>
          </p:nvPr>
        </p:nvSpPr>
        <p:spPr/>
        <p:txBody>
          <a:bodyPr/>
          <a:lstStyle/>
          <a:p>
            <a:fld id="{96FF878B-77F6-794F-8714-51B79D524AB7}" type="datetimeFigureOut">
              <a:rPr lang="en-US" smtClean="0"/>
              <a:t>4/13/2022</a:t>
            </a:fld>
            <a:endParaRPr lang="en-US" dirty="0"/>
          </a:p>
        </p:txBody>
      </p:sp>
      <p:sp>
        <p:nvSpPr>
          <p:cNvPr id="8" name="Footer Placeholder 7">
            <a:extLst>
              <a:ext uri="{FF2B5EF4-FFF2-40B4-BE49-F238E27FC236}">
                <a16:creationId xmlns:a16="http://schemas.microsoft.com/office/drawing/2014/main" id="{7AA2C4BD-A2B6-664B-A5C8-94185F23F93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E04F879-B051-BE4D-9F21-36987B05A58F}"/>
              </a:ext>
            </a:extLst>
          </p:cNvPr>
          <p:cNvSpPr>
            <a:spLocks noGrp="1"/>
          </p:cNvSpPr>
          <p:nvPr>
            <p:ph type="sldNum" sz="quarter" idx="12"/>
          </p:nvPr>
        </p:nvSpPr>
        <p:spPr/>
        <p:txBody>
          <a:bodyPr/>
          <a:lstStyle/>
          <a:p>
            <a:fld id="{711D9189-98C5-A249-B466-CEAE37A9CFFF}" type="slidenum">
              <a:rPr lang="en-US" smtClean="0"/>
              <a:t>‹#›</a:t>
            </a:fld>
            <a:endParaRPr lang="en-US" dirty="0"/>
          </a:p>
        </p:txBody>
      </p:sp>
    </p:spTree>
    <p:extLst>
      <p:ext uri="{BB962C8B-B14F-4D97-AF65-F5344CB8AC3E}">
        <p14:creationId xmlns:p14="http://schemas.microsoft.com/office/powerpoint/2010/main" val="648184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6E041-2FAA-2142-92BC-F282C1A56A7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2563C6D-C8F5-D347-82C0-BFD58C2D56C9}"/>
              </a:ext>
            </a:extLst>
          </p:cNvPr>
          <p:cNvSpPr>
            <a:spLocks noGrp="1"/>
          </p:cNvSpPr>
          <p:nvPr>
            <p:ph type="dt" sz="half" idx="10"/>
          </p:nvPr>
        </p:nvSpPr>
        <p:spPr/>
        <p:txBody>
          <a:bodyPr/>
          <a:lstStyle/>
          <a:p>
            <a:fld id="{96FF878B-77F6-794F-8714-51B79D524AB7}" type="datetimeFigureOut">
              <a:rPr lang="en-US" smtClean="0"/>
              <a:t>4/13/2022</a:t>
            </a:fld>
            <a:endParaRPr lang="en-US" dirty="0"/>
          </a:p>
        </p:txBody>
      </p:sp>
      <p:sp>
        <p:nvSpPr>
          <p:cNvPr id="4" name="Footer Placeholder 3">
            <a:extLst>
              <a:ext uri="{FF2B5EF4-FFF2-40B4-BE49-F238E27FC236}">
                <a16:creationId xmlns:a16="http://schemas.microsoft.com/office/drawing/2014/main" id="{AEE2897E-6777-8E44-A672-97A56A80B5B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3DFACE1-00AB-FF44-9906-79EFCD658748}"/>
              </a:ext>
            </a:extLst>
          </p:cNvPr>
          <p:cNvSpPr>
            <a:spLocks noGrp="1"/>
          </p:cNvSpPr>
          <p:nvPr>
            <p:ph type="sldNum" sz="quarter" idx="12"/>
          </p:nvPr>
        </p:nvSpPr>
        <p:spPr/>
        <p:txBody>
          <a:bodyPr/>
          <a:lstStyle/>
          <a:p>
            <a:fld id="{711D9189-98C5-A249-B466-CEAE37A9CFFF}" type="slidenum">
              <a:rPr lang="en-US" smtClean="0"/>
              <a:t>‹#›</a:t>
            </a:fld>
            <a:endParaRPr lang="en-US" dirty="0"/>
          </a:p>
        </p:txBody>
      </p:sp>
    </p:spTree>
    <p:extLst>
      <p:ext uri="{BB962C8B-B14F-4D97-AF65-F5344CB8AC3E}">
        <p14:creationId xmlns:p14="http://schemas.microsoft.com/office/powerpoint/2010/main" val="3202547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CA30E0D-C900-3A4E-B310-C439850046F3}"/>
              </a:ext>
            </a:extLst>
          </p:cNvPr>
          <p:cNvSpPr>
            <a:spLocks noGrp="1"/>
          </p:cNvSpPr>
          <p:nvPr>
            <p:ph type="dt" sz="half" idx="10"/>
          </p:nvPr>
        </p:nvSpPr>
        <p:spPr/>
        <p:txBody>
          <a:bodyPr/>
          <a:lstStyle/>
          <a:p>
            <a:fld id="{96FF878B-77F6-794F-8714-51B79D524AB7}" type="datetimeFigureOut">
              <a:rPr lang="en-US" smtClean="0"/>
              <a:t>4/13/2022</a:t>
            </a:fld>
            <a:endParaRPr lang="en-US" dirty="0"/>
          </a:p>
        </p:txBody>
      </p:sp>
      <p:sp>
        <p:nvSpPr>
          <p:cNvPr id="3" name="Footer Placeholder 2">
            <a:extLst>
              <a:ext uri="{FF2B5EF4-FFF2-40B4-BE49-F238E27FC236}">
                <a16:creationId xmlns:a16="http://schemas.microsoft.com/office/drawing/2014/main" id="{21656593-94AA-0042-9855-AA4E61A980FA}"/>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CC3332E9-E087-4B48-9387-5C4EB03467AD}"/>
              </a:ext>
            </a:extLst>
          </p:cNvPr>
          <p:cNvSpPr>
            <a:spLocks noGrp="1"/>
          </p:cNvSpPr>
          <p:nvPr>
            <p:ph type="sldNum" sz="quarter" idx="12"/>
          </p:nvPr>
        </p:nvSpPr>
        <p:spPr/>
        <p:txBody>
          <a:bodyPr/>
          <a:lstStyle/>
          <a:p>
            <a:fld id="{711D9189-98C5-A249-B466-CEAE37A9CFFF}" type="slidenum">
              <a:rPr lang="en-US" smtClean="0"/>
              <a:t>‹#›</a:t>
            </a:fld>
            <a:endParaRPr lang="en-US" dirty="0"/>
          </a:p>
        </p:txBody>
      </p:sp>
    </p:spTree>
    <p:extLst>
      <p:ext uri="{BB962C8B-B14F-4D97-AF65-F5344CB8AC3E}">
        <p14:creationId xmlns:p14="http://schemas.microsoft.com/office/powerpoint/2010/main" val="3824376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E038D-9998-6B4C-A252-B3C2EDADDB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AA4A05-35F9-6041-80DD-4DB7258458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8545205-616F-1D44-AD9B-2546F9E17E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E59B880-95CA-DC48-B05A-662493DC2272}"/>
              </a:ext>
            </a:extLst>
          </p:cNvPr>
          <p:cNvSpPr>
            <a:spLocks noGrp="1"/>
          </p:cNvSpPr>
          <p:nvPr>
            <p:ph type="dt" sz="half" idx="10"/>
          </p:nvPr>
        </p:nvSpPr>
        <p:spPr/>
        <p:txBody>
          <a:bodyPr/>
          <a:lstStyle/>
          <a:p>
            <a:fld id="{96FF878B-77F6-794F-8714-51B79D524AB7}" type="datetimeFigureOut">
              <a:rPr lang="en-US" smtClean="0"/>
              <a:t>4/13/2022</a:t>
            </a:fld>
            <a:endParaRPr lang="en-US" dirty="0"/>
          </a:p>
        </p:txBody>
      </p:sp>
      <p:sp>
        <p:nvSpPr>
          <p:cNvPr id="6" name="Footer Placeholder 5">
            <a:extLst>
              <a:ext uri="{FF2B5EF4-FFF2-40B4-BE49-F238E27FC236}">
                <a16:creationId xmlns:a16="http://schemas.microsoft.com/office/drawing/2014/main" id="{EBF7CF43-9C4A-0844-A699-803BFB8F0DB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78210A-E32A-1349-8268-8CAD246B53FE}"/>
              </a:ext>
            </a:extLst>
          </p:cNvPr>
          <p:cNvSpPr>
            <a:spLocks noGrp="1"/>
          </p:cNvSpPr>
          <p:nvPr>
            <p:ph type="sldNum" sz="quarter" idx="12"/>
          </p:nvPr>
        </p:nvSpPr>
        <p:spPr/>
        <p:txBody>
          <a:bodyPr/>
          <a:lstStyle/>
          <a:p>
            <a:fld id="{711D9189-98C5-A249-B466-CEAE37A9CFFF}" type="slidenum">
              <a:rPr lang="en-US" smtClean="0"/>
              <a:t>‹#›</a:t>
            </a:fld>
            <a:endParaRPr lang="en-US" dirty="0"/>
          </a:p>
        </p:txBody>
      </p:sp>
    </p:spTree>
    <p:extLst>
      <p:ext uri="{BB962C8B-B14F-4D97-AF65-F5344CB8AC3E}">
        <p14:creationId xmlns:p14="http://schemas.microsoft.com/office/powerpoint/2010/main" val="1629654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5060E-3045-2649-A587-25E1718605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8E6FEB-3F57-D947-BCFF-56414F47AB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69EB0583-D320-DC4A-B048-3283FFFBD0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9BA968A-9A0D-DD49-A8AE-7069E4817BA4}"/>
              </a:ext>
            </a:extLst>
          </p:cNvPr>
          <p:cNvSpPr>
            <a:spLocks noGrp="1"/>
          </p:cNvSpPr>
          <p:nvPr>
            <p:ph type="dt" sz="half" idx="10"/>
          </p:nvPr>
        </p:nvSpPr>
        <p:spPr/>
        <p:txBody>
          <a:bodyPr/>
          <a:lstStyle/>
          <a:p>
            <a:fld id="{96FF878B-77F6-794F-8714-51B79D524AB7}" type="datetimeFigureOut">
              <a:rPr lang="en-US" smtClean="0"/>
              <a:t>4/13/2022</a:t>
            </a:fld>
            <a:endParaRPr lang="en-US" dirty="0"/>
          </a:p>
        </p:txBody>
      </p:sp>
      <p:sp>
        <p:nvSpPr>
          <p:cNvPr id="6" name="Footer Placeholder 5">
            <a:extLst>
              <a:ext uri="{FF2B5EF4-FFF2-40B4-BE49-F238E27FC236}">
                <a16:creationId xmlns:a16="http://schemas.microsoft.com/office/drawing/2014/main" id="{EFEE45FF-3686-D849-8145-6D2C5A7A4B5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0A17936-BFB8-5040-8778-A8792A5242B3}"/>
              </a:ext>
            </a:extLst>
          </p:cNvPr>
          <p:cNvSpPr>
            <a:spLocks noGrp="1"/>
          </p:cNvSpPr>
          <p:nvPr>
            <p:ph type="sldNum" sz="quarter" idx="12"/>
          </p:nvPr>
        </p:nvSpPr>
        <p:spPr/>
        <p:txBody>
          <a:bodyPr/>
          <a:lstStyle/>
          <a:p>
            <a:fld id="{711D9189-98C5-A249-B466-CEAE37A9CFFF}" type="slidenum">
              <a:rPr lang="en-US" smtClean="0"/>
              <a:t>‹#›</a:t>
            </a:fld>
            <a:endParaRPr lang="en-US" dirty="0"/>
          </a:p>
        </p:txBody>
      </p:sp>
    </p:spTree>
    <p:extLst>
      <p:ext uri="{BB962C8B-B14F-4D97-AF65-F5344CB8AC3E}">
        <p14:creationId xmlns:p14="http://schemas.microsoft.com/office/powerpoint/2010/main" val="30251542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D01C2C-4D21-6F4F-B8A3-0BA289D663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E26924-F555-1E4C-B8AA-AC7D9DDC39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C07E9F-3EE7-2242-8DEC-CBF6D7BE0F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FF878B-77F6-794F-8714-51B79D524AB7}" type="datetimeFigureOut">
              <a:rPr lang="en-US" smtClean="0"/>
              <a:t>4/13/2022</a:t>
            </a:fld>
            <a:endParaRPr lang="en-US" dirty="0"/>
          </a:p>
        </p:txBody>
      </p:sp>
      <p:sp>
        <p:nvSpPr>
          <p:cNvPr id="5" name="Footer Placeholder 4">
            <a:extLst>
              <a:ext uri="{FF2B5EF4-FFF2-40B4-BE49-F238E27FC236}">
                <a16:creationId xmlns:a16="http://schemas.microsoft.com/office/drawing/2014/main" id="{E240051A-154F-5040-82F9-896A49AB54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C993DA4F-8A15-7F4E-8FFD-C56DDC2EF9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1D9189-98C5-A249-B466-CEAE37A9CFFF}" type="slidenum">
              <a:rPr lang="en-US" smtClean="0"/>
              <a:t>‹#›</a:t>
            </a:fld>
            <a:endParaRPr lang="en-US" dirty="0"/>
          </a:p>
        </p:txBody>
      </p:sp>
    </p:spTree>
    <p:extLst>
      <p:ext uri="{BB962C8B-B14F-4D97-AF65-F5344CB8AC3E}">
        <p14:creationId xmlns:p14="http://schemas.microsoft.com/office/powerpoint/2010/main" val="12793890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8" Type="http://schemas.openxmlformats.org/officeDocument/2006/relationships/hyperlink" Target="https://www.computerscience.gcse.guru/glossary/control-bus" TargetMode="External"/><Relationship Id="rId3" Type="http://schemas.openxmlformats.org/officeDocument/2006/relationships/hyperlink" Target="https://www.computerscience.gcse.guru/glossary/program-counter" TargetMode="External"/><Relationship Id="rId7" Type="http://schemas.openxmlformats.org/officeDocument/2006/relationships/hyperlink" Target="https://www.computerscience.gcse.guru/glossary/current-instruction-register" TargetMode="External"/><Relationship Id="rId2" Type="http://schemas.openxmlformats.org/officeDocument/2006/relationships/hyperlink" Target="https://www.computerscience.gcse.guru/glossary/fetch-execute-cycle" TargetMode="External"/><Relationship Id="rId1" Type="http://schemas.openxmlformats.org/officeDocument/2006/relationships/slideLayout" Target="../slideLayouts/slideLayout2.xml"/><Relationship Id="rId6" Type="http://schemas.openxmlformats.org/officeDocument/2006/relationships/hyperlink" Target="https://www.computerscience.gcse.guru/glossary/memory-data-register" TargetMode="External"/><Relationship Id="rId5" Type="http://schemas.openxmlformats.org/officeDocument/2006/relationships/hyperlink" Target="https://www.computerscience.gcse.guru/glossary/address-bus" TargetMode="External"/><Relationship Id="rId4" Type="http://schemas.openxmlformats.org/officeDocument/2006/relationships/hyperlink" Target="https://www.computerscience.gcse.guru/glossary/memory-address-register"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FC608-2B28-FF4E-A82B-E6039EE06D0D}"/>
              </a:ext>
            </a:extLst>
          </p:cNvPr>
          <p:cNvSpPr>
            <a:spLocks noGrp="1"/>
          </p:cNvSpPr>
          <p:nvPr>
            <p:ph type="title"/>
          </p:nvPr>
        </p:nvSpPr>
        <p:spPr/>
        <p:txBody>
          <a:bodyPr>
            <a:normAutofit fontScale="90000"/>
          </a:bodyPr>
          <a:lstStyle/>
          <a:p>
            <a:r>
              <a:rPr lang="en-US" dirty="0"/>
              <a:t>4.1 Central Processing Unit (CPU) Architecture</a:t>
            </a:r>
          </a:p>
        </p:txBody>
      </p:sp>
      <p:sp>
        <p:nvSpPr>
          <p:cNvPr id="3" name="Content Placeholder 2">
            <a:extLst>
              <a:ext uri="{FF2B5EF4-FFF2-40B4-BE49-F238E27FC236}">
                <a16:creationId xmlns:a16="http://schemas.microsoft.com/office/drawing/2014/main" id="{C55BD540-EE40-8944-8312-0B8D19533CB3}"/>
              </a:ext>
            </a:extLst>
          </p:cNvPr>
          <p:cNvSpPr>
            <a:spLocks noGrp="1"/>
          </p:cNvSpPr>
          <p:nvPr>
            <p:ph idx="1"/>
          </p:nvPr>
        </p:nvSpPr>
        <p:spPr/>
        <p:txBody>
          <a:bodyPr/>
          <a:lstStyle/>
          <a:p>
            <a:pPr marL="514350" indent="-514350">
              <a:buFont typeface="+mj-lt"/>
              <a:buAutoNum type="arabicPeriod"/>
            </a:pPr>
            <a:r>
              <a:rPr lang="en-GB" dirty="0"/>
              <a:t>Show understanding of the basic Von Neumann model for a computer system and the stored program concept </a:t>
            </a:r>
          </a:p>
          <a:p>
            <a:pPr marL="514350" indent="-514350">
              <a:buFont typeface="+mj-lt"/>
              <a:buAutoNum type="arabicPeriod"/>
            </a:pPr>
            <a:r>
              <a:rPr lang="en-GB" dirty="0"/>
              <a:t>Show understanding of the purpose and role of registers, including the difference between general purpose and special purpose registers </a:t>
            </a:r>
          </a:p>
          <a:p>
            <a:pPr marL="514350" indent="-514350">
              <a:buFont typeface="+mj-lt"/>
              <a:buAutoNum type="arabicPeriod"/>
            </a:pPr>
            <a:r>
              <a:rPr lang="en-GB" dirty="0"/>
              <a:t>Show understanding of the purpose and roles of the Arithmetic and Logic Unit (ALU), Control Unit (CU) and system clock, Immediate Access Store (IAS) </a:t>
            </a:r>
          </a:p>
          <a:p>
            <a:pPr marL="514350" indent="-514350">
              <a:buFont typeface="+mj-lt"/>
              <a:buAutoNum type="arabicPeriod"/>
            </a:pPr>
            <a:r>
              <a:rPr lang="en-GB" dirty="0"/>
              <a:t>Show understanding of how data are transferred between various components of the computer system using the address bus, data bus and control bus </a:t>
            </a:r>
          </a:p>
          <a:p>
            <a:pPr marL="514350" indent="-514350">
              <a:buFont typeface="+mj-lt"/>
              <a:buAutoNum type="arabicPeriod"/>
            </a:pPr>
            <a:r>
              <a:rPr lang="en-GB" dirty="0"/>
              <a:t>Show understanding of how factors contribute to the performance of the computer system </a:t>
            </a:r>
          </a:p>
          <a:p>
            <a:pPr marL="514350" indent="-514350">
              <a:buFont typeface="+mj-lt"/>
              <a:buAutoNum type="arabicPeriod"/>
            </a:pPr>
            <a:r>
              <a:rPr lang="en-GB" dirty="0"/>
              <a:t>Understand how different ports provide connection to peripheral devices </a:t>
            </a:r>
          </a:p>
          <a:p>
            <a:pPr marL="514350" indent="-514350">
              <a:buFont typeface="+mj-lt"/>
              <a:buAutoNum type="arabicPeriod"/>
            </a:pPr>
            <a:r>
              <a:rPr lang="en-GB" dirty="0"/>
              <a:t>Describe the stages of the Fetch-Execute (F-E) cycle </a:t>
            </a:r>
          </a:p>
          <a:p>
            <a:pPr marL="514350" indent="-514350">
              <a:buFont typeface="+mj-lt"/>
              <a:buAutoNum type="arabicPeriod"/>
            </a:pPr>
            <a:r>
              <a:rPr lang="en-GB" dirty="0"/>
              <a:t>Show understanding of the purpose of interrupts </a:t>
            </a:r>
          </a:p>
          <a:p>
            <a:pPr marL="514350" indent="-514350">
              <a:buFont typeface="+mj-lt"/>
              <a:buAutoNum type="arabicPeriod"/>
            </a:pPr>
            <a:endParaRPr lang="en-US" dirty="0"/>
          </a:p>
        </p:txBody>
      </p:sp>
    </p:spTree>
    <p:extLst>
      <p:ext uri="{BB962C8B-B14F-4D97-AF65-F5344CB8AC3E}">
        <p14:creationId xmlns:p14="http://schemas.microsoft.com/office/powerpoint/2010/main" val="19726307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System Bus</a:t>
            </a:r>
          </a:p>
        </p:txBody>
      </p:sp>
      <p:sp>
        <p:nvSpPr>
          <p:cNvPr id="3" name="Content Placeholder 2"/>
          <p:cNvSpPr>
            <a:spLocks noGrp="1"/>
          </p:cNvSpPr>
          <p:nvPr>
            <p:ph idx="1"/>
          </p:nvPr>
        </p:nvSpPr>
        <p:spPr>
          <a:xfrm>
            <a:off x="0" y="628650"/>
            <a:ext cx="5550568" cy="6229349"/>
          </a:xfrm>
        </p:spPr>
        <p:txBody>
          <a:bodyPr/>
          <a:lstStyle/>
          <a:p>
            <a:r>
              <a:rPr lang="en-GB" dirty="0"/>
              <a:t>3 different buses</a:t>
            </a:r>
          </a:p>
          <a:p>
            <a:r>
              <a:rPr lang="en-GB" dirty="0"/>
              <a:t>1: Address Bus </a:t>
            </a:r>
          </a:p>
          <a:p>
            <a:r>
              <a:rPr lang="en-GB" dirty="0"/>
              <a:t>Processor says the physical address it wants to use </a:t>
            </a:r>
          </a:p>
          <a:p>
            <a:endParaRPr lang="en-GB" dirty="0"/>
          </a:p>
          <a:p>
            <a:r>
              <a:rPr lang="en-GB" dirty="0"/>
              <a:t>2: Data Bus </a:t>
            </a:r>
          </a:p>
          <a:p>
            <a:r>
              <a:rPr lang="en-GB" dirty="0"/>
              <a:t>Data is sent or received on this </a:t>
            </a:r>
          </a:p>
          <a:p>
            <a:endParaRPr lang="en-GB" dirty="0"/>
          </a:p>
          <a:p>
            <a:r>
              <a:rPr lang="en-GB" dirty="0"/>
              <a:t>3: Control Bus </a:t>
            </a:r>
          </a:p>
          <a:p>
            <a:r>
              <a:rPr lang="en-GB" dirty="0"/>
              <a:t>Used to make sure timing is good and tells other parts what the processor is doing </a:t>
            </a:r>
          </a:p>
        </p:txBody>
      </p:sp>
      <p:pic>
        <p:nvPicPr>
          <p:cNvPr id="1026" name="Picture 2" descr="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17431" y="513347"/>
            <a:ext cx="7074569" cy="55327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2895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Three Letters</a:t>
            </a:r>
          </a:p>
        </p:txBody>
      </p:sp>
      <p:sp>
        <p:nvSpPr>
          <p:cNvPr id="3" name="Content Placeholder 2"/>
          <p:cNvSpPr>
            <a:spLocks noGrp="1"/>
          </p:cNvSpPr>
          <p:nvPr>
            <p:ph idx="1"/>
          </p:nvPr>
        </p:nvSpPr>
        <p:spPr/>
        <p:txBody>
          <a:bodyPr/>
          <a:lstStyle/>
          <a:p>
            <a:r>
              <a:rPr lang="en-GB" dirty="0"/>
              <a:t>OMG!! Computer Science loves 3 letters. WTF? </a:t>
            </a:r>
          </a:p>
          <a:p>
            <a:endParaRPr lang="en-GB" dirty="0"/>
          </a:p>
          <a:p>
            <a:r>
              <a:rPr lang="en-GB" dirty="0"/>
              <a:t>The Processor can also be called the CPU </a:t>
            </a:r>
            <a:r>
              <a:rPr lang="mr-IN" dirty="0"/>
              <a:t>–</a:t>
            </a:r>
            <a:r>
              <a:rPr lang="en-GB" dirty="0"/>
              <a:t> Central Processing Unit. </a:t>
            </a:r>
          </a:p>
          <a:p>
            <a:endParaRPr lang="en-GB" dirty="0"/>
          </a:p>
          <a:p>
            <a:r>
              <a:rPr lang="en-GB" dirty="0"/>
              <a:t>The Memory can also be called RAM - Random Access Memory </a:t>
            </a:r>
          </a:p>
          <a:p>
            <a:r>
              <a:rPr lang="en-GB" dirty="0"/>
              <a:t>RAM is volatile memory, this means when you switch off the computer the data inside in the RAM is gone. </a:t>
            </a:r>
          </a:p>
          <a:p>
            <a:endParaRPr lang="en-GB" dirty="0"/>
          </a:p>
          <a:p>
            <a:r>
              <a:rPr lang="en-GB" dirty="0"/>
              <a:t>Inside the processor and inside the memory are other parts. Get ready</a:t>
            </a:r>
            <a:r>
              <a:rPr lang="mr-IN" dirty="0"/>
              <a:t>…</a:t>
            </a:r>
            <a:r>
              <a:rPr lang="en-GB" dirty="0"/>
              <a:t>. </a:t>
            </a:r>
            <a:r>
              <a:rPr lang="en-GB" dirty="0">
                <a:sym typeface="Wingdings"/>
              </a:rPr>
              <a:t> </a:t>
            </a:r>
            <a:endParaRPr lang="en-GB" dirty="0"/>
          </a:p>
          <a:p>
            <a:endParaRPr lang="en-GB" dirty="0"/>
          </a:p>
          <a:p>
            <a:endParaRPr lang="en-GB" dirty="0"/>
          </a:p>
          <a:p>
            <a:endParaRPr lang="en-GB" dirty="0"/>
          </a:p>
        </p:txBody>
      </p:sp>
    </p:spTree>
    <p:extLst>
      <p:ext uri="{BB962C8B-B14F-4D97-AF65-F5344CB8AC3E}">
        <p14:creationId xmlns:p14="http://schemas.microsoft.com/office/powerpoint/2010/main" val="3192860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FF2F9-FB89-A54F-AD40-A0902763A1AF}"/>
              </a:ext>
            </a:extLst>
          </p:cNvPr>
          <p:cNvSpPr>
            <a:spLocks noGrp="1"/>
          </p:cNvSpPr>
          <p:nvPr>
            <p:ph type="title"/>
          </p:nvPr>
        </p:nvSpPr>
        <p:spPr/>
        <p:txBody>
          <a:bodyPr>
            <a:normAutofit fontScale="90000"/>
          </a:bodyPr>
          <a:lstStyle/>
          <a:p>
            <a:r>
              <a:rPr lang="en-US" dirty="0"/>
              <a:t>All the parts we will learn about:</a:t>
            </a:r>
          </a:p>
        </p:txBody>
      </p:sp>
      <p:sp>
        <p:nvSpPr>
          <p:cNvPr id="3" name="Content Placeholder 2">
            <a:extLst>
              <a:ext uri="{FF2B5EF4-FFF2-40B4-BE49-F238E27FC236}">
                <a16:creationId xmlns:a16="http://schemas.microsoft.com/office/drawing/2014/main" id="{5FA61B38-E004-8D4F-B1E8-70BCCBBB49B2}"/>
              </a:ext>
            </a:extLst>
          </p:cNvPr>
          <p:cNvSpPr>
            <a:spLocks noGrp="1"/>
          </p:cNvSpPr>
          <p:nvPr>
            <p:ph idx="1"/>
          </p:nvPr>
        </p:nvSpPr>
        <p:spPr/>
        <p:txBody>
          <a:bodyPr/>
          <a:lstStyle/>
          <a:p>
            <a:r>
              <a:rPr lang="en-US" dirty="0"/>
              <a:t>ALU – Arithmetic Logic Unit</a:t>
            </a:r>
          </a:p>
          <a:p>
            <a:r>
              <a:rPr lang="en-US" dirty="0"/>
              <a:t>CU – Control Unit</a:t>
            </a:r>
          </a:p>
          <a:p>
            <a:r>
              <a:rPr lang="en-US" dirty="0"/>
              <a:t>System Clock</a:t>
            </a:r>
          </a:p>
          <a:p>
            <a:r>
              <a:rPr lang="en-US" dirty="0"/>
              <a:t>IAS - Immediate Access Store</a:t>
            </a:r>
          </a:p>
          <a:p>
            <a:r>
              <a:rPr lang="en-US" dirty="0"/>
              <a:t>PC – Program Counter</a:t>
            </a:r>
          </a:p>
          <a:p>
            <a:r>
              <a:rPr lang="en-US" dirty="0"/>
              <a:t>MAR – Memory Address Register</a:t>
            </a:r>
          </a:p>
          <a:p>
            <a:r>
              <a:rPr lang="en-US" dirty="0"/>
              <a:t>MDR – Memory Data Register </a:t>
            </a:r>
          </a:p>
          <a:p>
            <a:r>
              <a:rPr lang="en-US" dirty="0"/>
              <a:t>ACC – Accumulator</a:t>
            </a:r>
          </a:p>
          <a:p>
            <a:r>
              <a:rPr lang="en-US" dirty="0"/>
              <a:t>IX – Index Register</a:t>
            </a:r>
          </a:p>
          <a:p>
            <a:r>
              <a:rPr lang="en-US" dirty="0"/>
              <a:t>CIR – Current Instruction Register</a:t>
            </a:r>
          </a:p>
          <a:p>
            <a:r>
              <a:rPr lang="en-US" dirty="0"/>
              <a:t>SR – Status Register </a:t>
            </a:r>
          </a:p>
        </p:txBody>
      </p:sp>
    </p:spTree>
    <p:extLst>
      <p:ext uri="{BB962C8B-B14F-4D97-AF65-F5344CB8AC3E}">
        <p14:creationId xmlns:p14="http://schemas.microsoft.com/office/powerpoint/2010/main" val="2008744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85710-B779-514F-BC8F-3ADD62324CF8}"/>
              </a:ext>
            </a:extLst>
          </p:cNvPr>
          <p:cNvSpPr>
            <a:spLocks noGrp="1"/>
          </p:cNvSpPr>
          <p:nvPr>
            <p:ph type="title"/>
          </p:nvPr>
        </p:nvSpPr>
        <p:spPr/>
        <p:txBody>
          <a:bodyPr>
            <a:normAutofit fontScale="90000"/>
          </a:bodyPr>
          <a:lstStyle/>
          <a:p>
            <a:r>
              <a:rPr lang="en-US" dirty="0"/>
              <a:t>Registers</a:t>
            </a:r>
          </a:p>
        </p:txBody>
      </p:sp>
      <p:sp>
        <p:nvSpPr>
          <p:cNvPr id="3" name="Content Placeholder 2">
            <a:extLst>
              <a:ext uri="{FF2B5EF4-FFF2-40B4-BE49-F238E27FC236}">
                <a16:creationId xmlns:a16="http://schemas.microsoft.com/office/drawing/2014/main" id="{BA33612D-0711-954D-97F0-A4043EB20F27}"/>
              </a:ext>
            </a:extLst>
          </p:cNvPr>
          <p:cNvSpPr>
            <a:spLocks noGrp="1"/>
          </p:cNvSpPr>
          <p:nvPr>
            <p:ph idx="1"/>
          </p:nvPr>
        </p:nvSpPr>
        <p:spPr/>
        <p:txBody>
          <a:bodyPr>
            <a:normAutofit fontScale="92500" lnSpcReduction="20000"/>
          </a:bodyPr>
          <a:lstStyle/>
          <a:p>
            <a:r>
              <a:rPr lang="en-US" dirty="0"/>
              <a:t>Q. What’s RAM?</a:t>
            </a:r>
          </a:p>
          <a:p>
            <a:r>
              <a:rPr lang="en-US" dirty="0"/>
              <a:t>A. Random Access Memory. </a:t>
            </a:r>
          </a:p>
          <a:p>
            <a:endParaRPr lang="en-US" dirty="0"/>
          </a:p>
          <a:p>
            <a:r>
              <a:rPr lang="en-US" dirty="0"/>
              <a:t>Q. Is it volatile?</a:t>
            </a:r>
          </a:p>
          <a:p>
            <a:r>
              <a:rPr lang="en-US" dirty="0"/>
              <a:t>A. Yep. Turn power off and your data in the RAM goes away. </a:t>
            </a:r>
          </a:p>
          <a:p>
            <a:endParaRPr lang="en-US" dirty="0"/>
          </a:p>
          <a:p>
            <a:r>
              <a:rPr lang="en-US" dirty="0"/>
              <a:t>Q. Can you hold one thing in the RAM or many things?</a:t>
            </a:r>
          </a:p>
          <a:p>
            <a:pPr marL="514350" indent="-514350">
              <a:buAutoNum type="alphaUcPeriod"/>
            </a:pPr>
            <a:r>
              <a:rPr lang="en-US" dirty="0"/>
              <a:t>Many things </a:t>
            </a:r>
          </a:p>
          <a:p>
            <a:pPr marL="514350" indent="-514350">
              <a:buAutoNum type="alphaUcPeriod"/>
            </a:pPr>
            <a:endParaRPr lang="en-US" dirty="0"/>
          </a:p>
          <a:p>
            <a:r>
              <a:rPr lang="en-US" dirty="0"/>
              <a:t>Q. Is it fast?</a:t>
            </a:r>
          </a:p>
          <a:p>
            <a:r>
              <a:rPr lang="en-US" dirty="0"/>
              <a:t>A. Yep, its fast because its primary memory </a:t>
            </a:r>
          </a:p>
          <a:p>
            <a:endParaRPr lang="en-US" dirty="0"/>
          </a:p>
          <a:p>
            <a:r>
              <a:rPr lang="en-US" dirty="0"/>
              <a:t>Q. What’s a register?</a:t>
            </a:r>
          </a:p>
          <a:p>
            <a:r>
              <a:rPr lang="en-US" dirty="0"/>
              <a:t>A. It’s the name for another type of memory. Its small, it can only hold one thing at a time. But its really fast, usually because it lives INSIDE the CPU.</a:t>
            </a:r>
          </a:p>
        </p:txBody>
      </p:sp>
    </p:spTree>
    <p:extLst>
      <p:ext uri="{BB962C8B-B14F-4D97-AF65-F5344CB8AC3E}">
        <p14:creationId xmlns:p14="http://schemas.microsoft.com/office/powerpoint/2010/main" val="23422430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6D295-8533-EB4F-BE16-DF9442FB1511}"/>
              </a:ext>
            </a:extLst>
          </p:cNvPr>
          <p:cNvSpPr>
            <a:spLocks noGrp="1"/>
          </p:cNvSpPr>
          <p:nvPr>
            <p:ph type="title"/>
          </p:nvPr>
        </p:nvSpPr>
        <p:spPr/>
        <p:txBody>
          <a:bodyPr>
            <a:normAutofit fontScale="90000"/>
          </a:bodyPr>
          <a:lstStyle/>
          <a:p>
            <a:r>
              <a:rPr lang="en-US" dirty="0"/>
              <a:t>Inside the CPU – The ALU</a:t>
            </a:r>
          </a:p>
        </p:txBody>
      </p:sp>
      <p:sp>
        <p:nvSpPr>
          <p:cNvPr id="3" name="Content Placeholder 2">
            <a:extLst>
              <a:ext uri="{FF2B5EF4-FFF2-40B4-BE49-F238E27FC236}">
                <a16:creationId xmlns:a16="http://schemas.microsoft.com/office/drawing/2014/main" id="{847B9588-C35D-794C-BEA3-FAA563BB3398}"/>
              </a:ext>
            </a:extLst>
          </p:cNvPr>
          <p:cNvSpPr>
            <a:spLocks noGrp="1"/>
          </p:cNvSpPr>
          <p:nvPr>
            <p:ph idx="1"/>
          </p:nvPr>
        </p:nvSpPr>
        <p:spPr>
          <a:xfrm>
            <a:off x="0" y="728132"/>
            <a:ext cx="6705600" cy="6129867"/>
          </a:xfrm>
        </p:spPr>
        <p:txBody>
          <a:bodyPr/>
          <a:lstStyle/>
          <a:p>
            <a:r>
              <a:rPr lang="en-US" dirty="0"/>
              <a:t>So inside the CPU is something called the ALU – Arithmetic Logic Unit.</a:t>
            </a:r>
          </a:p>
          <a:p>
            <a:endParaRPr lang="en-US" dirty="0"/>
          </a:p>
          <a:p>
            <a:r>
              <a:rPr lang="en-US" dirty="0"/>
              <a:t>The job of the ALU is to do all the math calculations.</a:t>
            </a:r>
          </a:p>
          <a:p>
            <a:endParaRPr lang="en-US" dirty="0"/>
          </a:p>
          <a:p>
            <a:r>
              <a:rPr lang="en-US" dirty="0"/>
              <a:t>It does Addition, Subtraction, AND, OR, NOT, NAND, NOR, XOR</a:t>
            </a:r>
          </a:p>
          <a:p>
            <a:endParaRPr lang="en-US" dirty="0"/>
          </a:p>
          <a:p>
            <a:r>
              <a:rPr lang="en-US" dirty="0"/>
              <a:t> </a:t>
            </a:r>
          </a:p>
        </p:txBody>
      </p:sp>
      <p:sp>
        <p:nvSpPr>
          <p:cNvPr id="14" name="Rounded Rectangle 13">
            <a:extLst>
              <a:ext uri="{FF2B5EF4-FFF2-40B4-BE49-F238E27FC236}">
                <a16:creationId xmlns:a16="http://schemas.microsoft.com/office/drawing/2014/main" id="{AD0DE9AB-7D80-0147-966A-86E6E0AB610E}"/>
              </a:ext>
            </a:extLst>
          </p:cNvPr>
          <p:cNvSpPr/>
          <p:nvPr/>
        </p:nvSpPr>
        <p:spPr>
          <a:xfrm>
            <a:off x="6992471" y="2949387"/>
            <a:ext cx="5199529" cy="3908612"/>
          </a:xfrm>
          <a:prstGeom prst="roundRect">
            <a:avLst>
              <a:gd name="adj" fmla="val 0"/>
            </a:avLst>
          </a:prstGeom>
          <a:solidFill>
            <a:srgbClr val="FF8AD8"/>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400" dirty="0"/>
              <a:t>CPU</a:t>
            </a:r>
            <a:endParaRPr lang="en-US" dirty="0"/>
          </a:p>
        </p:txBody>
      </p:sp>
      <p:sp>
        <p:nvSpPr>
          <p:cNvPr id="15" name="Rounded Rectangle 14">
            <a:extLst>
              <a:ext uri="{FF2B5EF4-FFF2-40B4-BE49-F238E27FC236}">
                <a16:creationId xmlns:a16="http://schemas.microsoft.com/office/drawing/2014/main" id="{011D55D4-CC9D-4F4F-A33B-A96E23B5D366}"/>
              </a:ext>
            </a:extLst>
          </p:cNvPr>
          <p:cNvSpPr/>
          <p:nvPr/>
        </p:nvSpPr>
        <p:spPr>
          <a:xfrm>
            <a:off x="7153836" y="3756211"/>
            <a:ext cx="1990164" cy="1183341"/>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800" dirty="0"/>
              <a:t>ALU</a:t>
            </a:r>
          </a:p>
        </p:txBody>
      </p:sp>
    </p:spTree>
    <p:extLst>
      <p:ext uri="{BB962C8B-B14F-4D97-AF65-F5344CB8AC3E}">
        <p14:creationId xmlns:p14="http://schemas.microsoft.com/office/powerpoint/2010/main" val="3593635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79862-12CB-774B-AB4B-9ACC48E74FBC}"/>
              </a:ext>
            </a:extLst>
          </p:cNvPr>
          <p:cNvSpPr>
            <a:spLocks noGrp="1"/>
          </p:cNvSpPr>
          <p:nvPr>
            <p:ph type="title"/>
          </p:nvPr>
        </p:nvSpPr>
        <p:spPr/>
        <p:txBody>
          <a:bodyPr>
            <a:normAutofit fontScale="90000"/>
          </a:bodyPr>
          <a:lstStyle/>
          <a:p>
            <a:r>
              <a:rPr lang="en-US" dirty="0"/>
              <a:t>Inside the ALU - ACC</a:t>
            </a:r>
          </a:p>
        </p:txBody>
      </p:sp>
      <p:sp>
        <p:nvSpPr>
          <p:cNvPr id="3" name="Content Placeholder 2">
            <a:extLst>
              <a:ext uri="{FF2B5EF4-FFF2-40B4-BE49-F238E27FC236}">
                <a16:creationId xmlns:a16="http://schemas.microsoft.com/office/drawing/2014/main" id="{28EAA9B9-1180-2446-A3DF-40927913DFF5}"/>
              </a:ext>
            </a:extLst>
          </p:cNvPr>
          <p:cNvSpPr>
            <a:spLocks noGrp="1"/>
          </p:cNvSpPr>
          <p:nvPr>
            <p:ph idx="1"/>
          </p:nvPr>
        </p:nvSpPr>
        <p:spPr>
          <a:xfrm>
            <a:off x="0" y="728132"/>
            <a:ext cx="6221506" cy="6129867"/>
          </a:xfrm>
        </p:spPr>
        <p:txBody>
          <a:bodyPr>
            <a:normAutofit lnSpcReduction="10000"/>
          </a:bodyPr>
          <a:lstStyle/>
          <a:p>
            <a:r>
              <a:rPr lang="en-US" dirty="0"/>
              <a:t>Inside the ALU is a register. </a:t>
            </a:r>
          </a:p>
          <a:p>
            <a:r>
              <a:rPr lang="en-US" dirty="0"/>
              <a:t>A register is a small piece of memory that holds something </a:t>
            </a:r>
          </a:p>
          <a:p>
            <a:r>
              <a:rPr lang="en-US" dirty="0"/>
              <a:t>The register inside the ALU is so important that it gets a special name.</a:t>
            </a:r>
          </a:p>
          <a:p>
            <a:r>
              <a:rPr lang="en-US" dirty="0"/>
              <a:t>The Accumulator. ACC</a:t>
            </a:r>
          </a:p>
          <a:p>
            <a:endParaRPr lang="en-US" dirty="0"/>
          </a:p>
          <a:p>
            <a:r>
              <a:rPr lang="en-US" dirty="0"/>
              <a:t>The ALU does all the math operations, the ACC holds the answer from these operations</a:t>
            </a:r>
          </a:p>
          <a:p>
            <a:endParaRPr lang="en-US" dirty="0"/>
          </a:p>
          <a:p>
            <a:r>
              <a:rPr lang="en-US" dirty="0"/>
              <a:t>In many books and websites, it will show the ACC outside of the ALU, this is done just for ease, in real life the ACC is inside the ALU.</a:t>
            </a:r>
          </a:p>
        </p:txBody>
      </p:sp>
      <p:sp>
        <p:nvSpPr>
          <p:cNvPr id="10" name="Rounded Rectangle 9">
            <a:extLst>
              <a:ext uri="{FF2B5EF4-FFF2-40B4-BE49-F238E27FC236}">
                <a16:creationId xmlns:a16="http://schemas.microsoft.com/office/drawing/2014/main" id="{1F3734A5-58D8-1D4F-B11A-1250EB65EDE6}"/>
              </a:ext>
            </a:extLst>
          </p:cNvPr>
          <p:cNvSpPr/>
          <p:nvPr/>
        </p:nvSpPr>
        <p:spPr>
          <a:xfrm>
            <a:off x="6992471" y="2949387"/>
            <a:ext cx="5199529" cy="3908612"/>
          </a:xfrm>
          <a:prstGeom prst="roundRect">
            <a:avLst>
              <a:gd name="adj" fmla="val 0"/>
            </a:avLst>
          </a:prstGeom>
          <a:solidFill>
            <a:srgbClr val="FF8AD8"/>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400" dirty="0"/>
              <a:t>CPU</a:t>
            </a:r>
            <a:endParaRPr lang="en-US" dirty="0"/>
          </a:p>
        </p:txBody>
      </p:sp>
      <p:sp>
        <p:nvSpPr>
          <p:cNvPr id="11" name="Rounded Rectangle 10">
            <a:extLst>
              <a:ext uri="{FF2B5EF4-FFF2-40B4-BE49-F238E27FC236}">
                <a16:creationId xmlns:a16="http://schemas.microsoft.com/office/drawing/2014/main" id="{B400C188-655F-2743-8F28-CD53C4236149}"/>
              </a:ext>
            </a:extLst>
          </p:cNvPr>
          <p:cNvSpPr/>
          <p:nvPr/>
        </p:nvSpPr>
        <p:spPr>
          <a:xfrm>
            <a:off x="7153836" y="3756211"/>
            <a:ext cx="1990164" cy="1183341"/>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800" dirty="0"/>
              <a:t>ALU</a:t>
            </a:r>
          </a:p>
        </p:txBody>
      </p:sp>
      <p:sp>
        <p:nvSpPr>
          <p:cNvPr id="12" name="Rounded Rectangle 11">
            <a:extLst>
              <a:ext uri="{FF2B5EF4-FFF2-40B4-BE49-F238E27FC236}">
                <a16:creationId xmlns:a16="http://schemas.microsoft.com/office/drawing/2014/main" id="{4E771F38-3CB9-0C4B-B401-FBC2787BA0B4}"/>
              </a:ext>
            </a:extLst>
          </p:cNvPr>
          <p:cNvSpPr/>
          <p:nvPr/>
        </p:nvSpPr>
        <p:spPr>
          <a:xfrm>
            <a:off x="7351059" y="4347882"/>
            <a:ext cx="1613647" cy="430306"/>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ACC</a:t>
            </a:r>
            <a:endParaRPr lang="en-US" dirty="0"/>
          </a:p>
        </p:txBody>
      </p:sp>
    </p:spTree>
    <p:extLst>
      <p:ext uri="{BB962C8B-B14F-4D97-AF65-F5344CB8AC3E}">
        <p14:creationId xmlns:p14="http://schemas.microsoft.com/office/powerpoint/2010/main" val="1367921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79862-12CB-774B-AB4B-9ACC48E74FBC}"/>
              </a:ext>
            </a:extLst>
          </p:cNvPr>
          <p:cNvSpPr>
            <a:spLocks noGrp="1"/>
          </p:cNvSpPr>
          <p:nvPr>
            <p:ph type="title"/>
          </p:nvPr>
        </p:nvSpPr>
        <p:spPr/>
        <p:txBody>
          <a:bodyPr>
            <a:normAutofit fontScale="90000"/>
          </a:bodyPr>
          <a:lstStyle/>
          <a:p>
            <a:r>
              <a:rPr lang="en-US" dirty="0"/>
              <a:t>Inside the CPU – MAR</a:t>
            </a:r>
          </a:p>
        </p:txBody>
      </p:sp>
      <p:sp>
        <p:nvSpPr>
          <p:cNvPr id="3" name="Content Placeholder 2">
            <a:extLst>
              <a:ext uri="{FF2B5EF4-FFF2-40B4-BE49-F238E27FC236}">
                <a16:creationId xmlns:a16="http://schemas.microsoft.com/office/drawing/2014/main" id="{28EAA9B9-1180-2446-A3DF-40927913DFF5}"/>
              </a:ext>
            </a:extLst>
          </p:cNvPr>
          <p:cNvSpPr>
            <a:spLocks noGrp="1"/>
          </p:cNvSpPr>
          <p:nvPr>
            <p:ph idx="1"/>
          </p:nvPr>
        </p:nvSpPr>
        <p:spPr>
          <a:xfrm>
            <a:off x="-1" y="728132"/>
            <a:ext cx="6687671" cy="6129867"/>
          </a:xfrm>
        </p:spPr>
        <p:txBody>
          <a:bodyPr>
            <a:normAutofit fontScale="92500" lnSpcReduction="10000"/>
          </a:bodyPr>
          <a:lstStyle/>
          <a:p>
            <a:r>
              <a:rPr lang="en-GB" dirty="0"/>
              <a:t>Another register inside the CPU is the MAR. Memory Address Register. </a:t>
            </a:r>
          </a:p>
          <a:p>
            <a:endParaRPr lang="en-GB" dirty="0"/>
          </a:p>
          <a:p>
            <a:r>
              <a:rPr lang="en-GB" dirty="0"/>
              <a:t>Can RAM hold one thing or many things? </a:t>
            </a:r>
          </a:p>
          <a:p>
            <a:r>
              <a:rPr lang="en-GB" dirty="0"/>
              <a:t>Many.</a:t>
            </a:r>
          </a:p>
          <a:p>
            <a:endParaRPr lang="en-GB" dirty="0"/>
          </a:p>
          <a:p>
            <a:r>
              <a:rPr lang="en-GB" dirty="0"/>
              <a:t>So when you want something from RAM, you have to say WHERE in RAM you want to go to. You have to say the location of the data you want. You have to say the address. </a:t>
            </a:r>
          </a:p>
          <a:p>
            <a:endParaRPr lang="en-GB" dirty="0"/>
          </a:p>
          <a:p>
            <a:r>
              <a:rPr lang="en-GB" dirty="0"/>
              <a:t>The address you want to go to is stored in the MAR. </a:t>
            </a:r>
          </a:p>
          <a:p>
            <a:endParaRPr lang="en-GB" dirty="0"/>
          </a:p>
          <a:p>
            <a:r>
              <a:rPr lang="en-GB" dirty="0"/>
              <a:t>It uses the address bus</a:t>
            </a:r>
          </a:p>
          <a:p>
            <a:endParaRPr lang="en-GB" dirty="0"/>
          </a:p>
          <a:p>
            <a:endParaRPr lang="en-GB" dirty="0"/>
          </a:p>
          <a:p>
            <a:endParaRPr lang="en-US" dirty="0"/>
          </a:p>
        </p:txBody>
      </p:sp>
      <p:sp>
        <p:nvSpPr>
          <p:cNvPr id="10" name="Rounded Rectangle 9">
            <a:extLst>
              <a:ext uri="{FF2B5EF4-FFF2-40B4-BE49-F238E27FC236}">
                <a16:creationId xmlns:a16="http://schemas.microsoft.com/office/drawing/2014/main" id="{CC390FA6-FB78-9549-A9FB-D7AA46B5AD2B}"/>
              </a:ext>
            </a:extLst>
          </p:cNvPr>
          <p:cNvSpPr/>
          <p:nvPr/>
        </p:nvSpPr>
        <p:spPr>
          <a:xfrm>
            <a:off x="6992471" y="2949387"/>
            <a:ext cx="5199529" cy="3908612"/>
          </a:xfrm>
          <a:prstGeom prst="roundRect">
            <a:avLst>
              <a:gd name="adj" fmla="val 0"/>
            </a:avLst>
          </a:prstGeom>
          <a:solidFill>
            <a:srgbClr val="FF8AD8"/>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400" dirty="0"/>
              <a:t>CPU</a:t>
            </a:r>
            <a:endParaRPr lang="en-US" dirty="0"/>
          </a:p>
        </p:txBody>
      </p:sp>
      <p:sp>
        <p:nvSpPr>
          <p:cNvPr id="11" name="Rounded Rectangle 10">
            <a:extLst>
              <a:ext uri="{FF2B5EF4-FFF2-40B4-BE49-F238E27FC236}">
                <a16:creationId xmlns:a16="http://schemas.microsoft.com/office/drawing/2014/main" id="{277E6DC1-FA89-4E49-B89C-363B0379AC45}"/>
              </a:ext>
            </a:extLst>
          </p:cNvPr>
          <p:cNvSpPr/>
          <p:nvPr/>
        </p:nvSpPr>
        <p:spPr>
          <a:xfrm>
            <a:off x="7153836" y="3756211"/>
            <a:ext cx="1990164" cy="1183341"/>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800" dirty="0"/>
              <a:t>ALU</a:t>
            </a:r>
          </a:p>
        </p:txBody>
      </p:sp>
      <p:sp>
        <p:nvSpPr>
          <p:cNvPr id="12" name="Rounded Rectangle 11">
            <a:extLst>
              <a:ext uri="{FF2B5EF4-FFF2-40B4-BE49-F238E27FC236}">
                <a16:creationId xmlns:a16="http://schemas.microsoft.com/office/drawing/2014/main" id="{D4FF13E3-273A-D548-9AE7-0A5028B5855C}"/>
              </a:ext>
            </a:extLst>
          </p:cNvPr>
          <p:cNvSpPr/>
          <p:nvPr/>
        </p:nvSpPr>
        <p:spPr>
          <a:xfrm>
            <a:off x="7351059" y="4347882"/>
            <a:ext cx="1613647" cy="430306"/>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ACC</a:t>
            </a:r>
            <a:endParaRPr lang="en-US" dirty="0"/>
          </a:p>
        </p:txBody>
      </p:sp>
      <p:sp>
        <p:nvSpPr>
          <p:cNvPr id="13" name="Rounded Rectangle 12">
            <a:extLst>
              <a:ext uri="{FF2B5EF4-FFF2-40B4-BE49-F238E27FC236}">
                <a16:creationId xmlns:a16="http://schemas.microsoft.com/office/drawing/2014/main" id="{72438C45-6023-F84B-8F12-11B220ED6E2A}"/>
              </a:ext>
            </a:extLst>
          </p:cNvPr>
          <p:cNvSpPr/>
          <p:nvPr/>
        </p:nvSpPr>
        <p:spPr>
          <a:xfrm>
            <a:off x="9861176" y="3756211"/>
            <a:ext cx="1613647"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MAR</a:t>
            </a:r>
            <a:endParaRPr lang="en-US" dirty="0"/>
          </a:p>
        </p:txBody>
      </p:sp>
    </p:spTree>
    <p:extLst>
      <p:ext uri="{BB962C8B-B14F-4D97-AF65-F5344CB8AC3E}">
        <p14:creationId xmlns:p14="http://schemas.microsoft.com/office/powerpoint/2010/main" val="42852806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79862-12CB-774B-AB4B-9ACC48E74FBC}"/>
              </a:ext>
            </a:extLst>
          </p:cNvPr>
          <p:cNvSpPr>
            <a:spLocks noGrp="1"/>
          </p:cNvSpPr>
          <p:nvPr>
            <p:ph type="title"/>
          </p:nvPr>
        </p:nvSpPr>
        <p:spPr/>
        <p:txBody>
          <a:bodyPr>
            <a:normAutofit fontScale="90000"/>
          </a:bodyPr>
          <a:lstStyle/>
          <a:p>
            <a:r>
              <a:rPr lang="en-US" dirty="0"/>
              <a:t>Inside the CPU – MDR</a:t>
            </a:r>
          </a:p>
        </p:txBody>
      </p:sp>
      <p:sp>
        <p:nvSpPr>
          <p:cNvPr id="3" name="Content Placeholder 2">
            <a:extLst>
              <a:ext uri="{FF2B5EF4-FFF2-40B4-BE49-F238E27FC236}">
                <a16:creationId xmlns:a16="http://schemas.microsoft.com/office/drawing/2014/main" id="{28EAA9B9-1180-2446-A3DF-40927913DFF5}"/>
              </a:ext>
            </a:extLst>
          </p:cNvPr>
          <p:cNvSpPr>
            <a:spLocks noGrp="1"/>
          </p:cNvSpPr>
          <p:nvPr>
            <p:ph idx="1"/>
          </p:nvPr>
        </p:nvSpPr>
        <p:spPr>
          <a:xfrm>
            <a:off x="-1" y="728132"/>
            <a:ext cx="6687671" cy="6129867"/>
          </a:xfrm>
        </p:spPr>
        <p:txBody>
          <a:bodyPr>
            <a:normAutofit lnSpcReduction="10000"/>
          </a:bodyPr>
          <a:lstStyle/>
          <a:p>
            <a:r>
              <a:rPr lang="en-GB" dirty="0"/>
              <a:t>So the MAR stores the address via the address bus.</a:t>
            </a:r>
          </a:p>
          <a:p>
            <a:endParaRPr lang="en-GB" dirty="0"/>
          </a:p>
          <a:p>
            <a:r>
              <a:rPr lang="en-GB" dirty="0"/>
              <a:t>The MDR – Memory Data Register, stores the actual data. </a:t>
            </a:r>
          </a:p>
          <a:p>
            <a:endParaRPr lang="en-GB" dirty="0"/>
          </a:p>
          <a:p>
            <a:r>
              <a:rPr lang="en-GB" dirty="0"/>
              <a:t>It uses the data bus </a:t>
            </a:r>
          </a:p>
          <a:p>
            <a:endParaRPr lang="en-GB" dirty="0"/>
          </a:p>
          <a:p>
            <a:r>
              <a:rPr lang="en-GB" dirty="0"/>
              <a:t>**This bit not in syllabus**</a:t>
            </a:r>
          </a:p>
          <a:p>
            <a:r>
              <a:rPr lang="en-GB" dirty="0"/>
              <a:t>You also have another register called the MBR – Memory Buffer Register. </a:t>
            </a:r>
          </a:p>
          <a:p>
            <a:endParaRPr lang="en-GB" dirty="0"/>
          </a:p>
          <a:p>
            <a:r>
              <a:rPr lang="en-GB" dirty="0"/>
              <a:t>In real life, the data goes to the MBR and then goes MDR.</a:t>
            </a:r>
          </a:p>
          <a:p>
            <a:endParaRPr lang="en-GB" dirty="0"/>
          </a:p>
          <a:p>
            <a:endParaRPr lang="en-GB" dirty="0"/>
          </a:p>
          <a:p>
            <a:endParaRPr lang="en-US" dirty="0"/>
          </a:p>
        </p:txBody>
      </p:sp>
      <p:sp>
        <p:nvSpPr>
          <p:cNvPr id="10" name="Rounded Rectangle 9">
            <a:extLst>
              <a:ext uri="{FF2B5EF4-FFF2-40B4-BE49-F238E27FC236}">
                <a16:creationId xmlns:a16="http://schemas.microsoft.com/office/drawing/2014/main" id="{190D09FF-5EFC-BC45-8FC7-B262EEF1D7C0}"/>
              </a:ext>
            </a:extLst>
          </p:cNvPr>
          <p:cNvSpPr/>
          <p:nvPr/>
        </p:nvSpPr>
        <p:spPr>
          <a:xfrm>
            <a:off x="6992471" y="2949387"/>
            <a:ext cx="5199529" cy="3908612"/>
          </a:xfrm>
          <a:prstGeom prst="roundRect">
            <a:avLst>
              <a:gd name="adj" fmla="val 0"/>
            </a:avLst>
          </a:prstGeom>
          <a:solidFill>
            <a:srgbClr val="FF8AD8"/>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400" dirty="0"/>
              <a:t>CPU</a:t>
            </a:r>
            <a:endParaRPr lang="en-US" dirty="0"/>
          </a:p>
        </p:txBody>
      </p:sp>
      <p:sp>
        <p:nvSpPr>
          <p:cNvPr id="11" name="Rounded Rectangle 10">
            <a:extLst>
              <a:ext uri="{FF2B5EF4-FFF2-40B4-BE49-F238E27FC236}">
                <a16:creationId xmlns:a16="http://schemas.microsoft.com/office/drawing/2014/main" id="{3CBEF4F4-A96A-F543-84D1-B6728F7CBE3F}"/>
              </a:ext>
            </a:extLst>
          </p:cNvPr>
          <p:cNvSpPr/>
          <p:nvPr/>
        </p:nvSpPr>
        <p:spPr>
          <a:xfrm>
            <a:off x="7153836" y="3756211"/>
            <a:ext cx="1990164" cy="1183341"/>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800" dirty="0"/>
              <a:t>ALU</a:t>
            </a:r>
          </a:p>
        </p:txBody>
      </p:sp>
      <p:sp>
        <p:nvSpPr>
          <p:cNvPr id="12" name="Rounded Rectangle 11">
            <a:extLst>
              <a:ext uri="{FF2B5EF4-FFF2-40B4-BE49-F238E27FC236}">
                <a16:creationId xmlns:a16="http://schemas.microsoft.com/office/drawing/2014/main" id="{074DBC25-520F-D644-A01D-474EFE42CBCF}"/>
              </a:ext>
            </a:extLst>
          </p:cNvPr>
          <p:cNvSpPr/>
          <p:nvPr/>
        </p:nvSpPr>
        <p:spPr>
          <a:xfrm>
            <a:off x="7351059" y="4347882"/>
            <a:ext cx="1613647" cy="430306"/>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ACC</a:t>
            </a:r>
            <a:endParaRPr lang="en-US" dirty="0"/>
          </a:p>
        </p:txBody>
      </p:sp>
      <p:sp>
        <p:nvSpPr>
          <p:cNvPr id="13" name="Rounded Rectangle 12">
            <a:extLst>
              <a:ext uri="{FF2B5EF4-FFF2-40B4-BE49-F238E27FC236}">
                <a16:creationId xmlns:a16="http://schemas.microsoft.com/office/drawing/2014/main" id="{0E7EFAFC-EF82-CE48-86AF-9C92C6E18A84}"/>
              </a:ext>
            </a:extLst>
          </p:cNvPr>
          <p:cNvSpPr/>
          <p:nvPr/>
        </p:nvSpPr>
        <p:spPr>
          <a:xfrm>
            <a:off x="9861176" y="3756211"/>
            <a:ext cx="1613647"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MAR</a:t>
            </a:r>
            <a:endParaRPr lang="en-US" dirty="0"/>
          </a:p>
        </p:txBody>
      </p:sp>
      <p:sp>
        <p:nvSpPr>
          <p:cNvPr id="14" name="Rounded Rectangle 13">
            <a:extLst>
              <a:ext uri="{FF2B5EF4-FFF2-40B4-BE49-F238E27FC236}">
                <a16:creationId xmlns:a16="http://schemas.microsoft.com/office/drawing/2014/main" id="{3307383E-587C-3246-9D57-7AFA47D76A73}"/>
              </a:ext>
            </a:extLst>
          </p:cNvPr>
          <p:cNvSpPr/>
          <p:nvPr/>
        </p:nvSpPr>
        <p:spPr>
          <a:xfrm>
            <a:off x="9861176" y="4518210"/>
            <a:ext cx="1613647" cy="43030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MDR</a:t>
            </a:r>
            <a:endParaRPr lang="en-US" dirty="0"/>
          </a:p>
        </p:txBody>
      </p:sp>
    </p:spTree>
    <p:extLst>
      <p:ext uri="{BB962C8B-B14F-4D97-AF65-F5344CB8AC3E}">
        <p14:creationId xmlns:p14="http://schemas.microsoft.com/office/powerpoint/2010/main" val="9117226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F7567-CBE3-8A49-84F6-6F71EDB0AEE4}"/>
              </a:ext>
            </a:extLst>
          </p:cNvPr>
          <p:cNvSpPr>
            <a:spLocks noGrp="1"/>
          </p:cNvSpPr>
          <p:nvPr>
            <p:ph type="title"/>
          </p:nvPr>
        </p:nvSpPr>
        <p:spPr/>
        <p:txBody>
          <a:bodyPr>
            <a:normAutofit fontScale="90000"/>
          </a:bodyPr>
          <a:lstStyle/>
          <a:p>
            <a:r>
              <a:rPr lang="en-US" dirty="0"/>
              <a:t>Inside the CPU – MAR and MDR </a:t>
            </a:r>
          </a:p>
        </p:txBody>
      </p:sp>
      <p:sp>
        <p:nvSpPr>
          <p:cNvPr id="3" name="Content Placeholder 2">
            <a:extLst>
              <a:ext uri="{FF2B5EF4-FFF2-40B4-BE49-F238E27FC236}">
                <a16:creationId xmlns:a16="http://schemas.microsoft.com/office/drawing/2014/main" id="{C0FA478E-1D75-FD44-BE4E-A863FC3500D7}"/>
              </a:ext>
            </a:extLst>
          </p:cNvPr>
          <p:cNvSpPr>
            <a:spLocks noGrp="1"/>
          </p:cNvSpPr>
          <p:nvPr>
            <p:ph idx="1"/>
          </p:nvPr>
        </p:nvSpPr>
        <p:spPr>
          <a:xfrm>
            <a:off x="-1" y="728132"/>
            <a:ext cx="6992471" cy="6129867"/>
          </a:xfrm>
        </p:spPr>
        <p:txBody>
          <a:bodyPr>
            <a:normAutofit fontScale="85000" lnSpcReduction="20000"/>
          </a:bodyPr>
          <a:lstStyle/>
          <a:p>
            <a:r>
              <a:rPr lang="en-US" dirty="0"/>
              <a:t>There are two things you can do. </a:t>
            </a:r>
          </a:p>
          <a:p>
            <a:pPr marL="514350" indent="-514350">
              <a:buAutoNum type="arabicPeriod"/>
            </a:pPr>
            <a:r>
              <a:rPr lang="en-US" dirty="0"/>
              <a:t>Read something from RAM</a:t>
            </a:r>
          </a:p>
          <a:p>
            <a:pPr marL="514350" indent="-514350">
              <a:buAutoNum type="arabicPeriod"/>
            </a:pPr>
            <a:r>
              <a:rPr lang="en-US" dirty="0"/>
              <a:t>Write something to RAM</a:t>
            </a:r>
          </a:p>
          <a:p>
            <a:pPr marL="514350" indent="-514350">
              <a:buAutoNum type="arabicPeriod"/>
            </a:pPr>
            <a:endParaRPr lang="en-US" dirty="0"/>
          </a:p>
          <a:p>
            <a:r>
              <a:rPr lang="en-GB" dirty="0"/>
              <a:t>If you want to read from memory then you must:</a:t>
            </a:r>
          </a:p>
          <a:p>
            <a:r>
              <a:rPr lang="en-GB" dirty="0"/>
              <a:t>1: The address of the location is put in the MAR</a:t>
            </a:r>
          </a:p>
          <a:p>
            <a:r>
              <a:rPr lang="en-GB" dirty="0"/>
              <a:t>2: The physical place in memory is enabled for a read</a:t>
            </a:r>
          </a:p>
          <a:p>
            <a:r>
              <a:rPr lang="en-GB" dirty="0"/>
              <a:t>3: The value is put in the MDR </a:t>
            </a:r>
          </a:p>
          <a:p>
            <a:endParaRPr lang="en-GB" dirty="0"/>
          </a:p>
          <a:p>
            <a:r>
              <a:rPr lang="en-GB" dirty="0"/>
              <a:t>To write to memory:</a:t>
            </a:r>
          </a:p>
          <a:p>
            <a:r>
              <a:rPr lang="en-GB" dirty="0"/>
              <a:t>1: The address is put in the MAR</a:t>
            </a:r>
          </a:p>
          <a:p>
            <a:r>
              <a:rPr lang="en-GB" dirty="0"/>
              <a:t>2: The data is put in the MDR</a:t>
            </a:r>
          </a:p>
          <a:p>
            <a:r>
              <a:rPr lang="en-GB" dirty="0"/>
              <a:t>3: A write enable signal is given </a:t>
            </a:r>
          </a:p>
          <a:p>
            <a:r>
              <a:rPr lang="en-GB" dirty="0"/>
              <a:t>4: The value from MDR is put where it needs to be (which is the address in MAR)</a:t>
            </a:r>
          </a:p>
        </p:txBody>
      </p:sp>
      <p:sp>
        <p:nvSpPr>
          <p:cNvPr id="9" name="Rounded Rectangle 8">
            <a:extLst>
              <a:ext uri="{FF2B5EF4-FFF2-40B4-BE49-F238E27FC236}">
                <a16:creationId xmlns:a16="http://schemas.microsoft.com/office/drawing/2014/main" id="{33029120-DF98-2641-960C-B8AA8BC8466F}"/>
              </a:ext>
            </a:extLst>
          </p:cNvPr>
          <p:cNvSpPr/>
          <p:nvPr/>
        </p:nvSpPr>
        <p:spPr>
          <a:xfrm>
            <a:off x="6992471" y="2949387"/>
            <a:ext cx="5199529" cy="3908612"/>
          </a:xfrm>
          <a:prstGeom prst="roundRect">
            <a:avLst>
              <a:gd name="adj" fmla="val 0"/>
            </a:avLst>
          </a:prstGeom>
          <a:solidFill>
            <a:srgbClr val="FF8AD8"/>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400" dirty="0"/>
              <a:t>CPU</a:t>
            </a:r>
            <a:endParaRPr lang="en-US" dirty="0"/>
          </a:p>
        </p:txBody>
      </p:sp>
      <p:sp>
        <p:nvSpPr>
          <p:cNvPr id="10" name="Rounded Rectangle 9">
            <a:extLst>
              <a:ext uri="{FF2B5EF4-FFF2-40B4-BE49-F238E27FC236}">
                <a16:creationId xmlns:a16="http://schemas.microsoft.com/office/drawing/2014/main" id="{5E38AD1D-3BBF-3847-90A1-D13AD92FBD28}"/>
              </a:ext>
            </a:extLst>
          </p:cNvPr>
          <p:cNvSpPr/>
          <p:nvPr/>
        </p:nvSpPr>
        <p:spPr>
          <a:xfrm>
            <a:off x="7153836" y="3756211"/>
            <a:ext cx="1990164" cy="1183341"/>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800" dirty="0"/>
              <a:t>ALU</a:t>
            </a:r>
          </a:p>
        </p:txBody>
      </p:sp>
      <p:sp>
        <p:nvSpPr>
          <p:cNvPr id="11" name="Rounded Rectangle 10">
            <a:extLst>
              <a:ext uri="{FF2B5EF4-FFF2-40B4-BE49-F238E27FC236}">
                <a16:creationId xmlns:a16="http://schemas.microsoft.com/office/drawing/2014/main" id="{184C0B7A-FF50-2049-B3C6-3633050587EB}"/>
              </a:ext>
            </a:extLst>
          </p:cNvPr>
          <p:cNvSpPr/>
          <p:nvPr/>
        </p:nvSpPr>
        <p:spPr>
          <a:xfrm>
            <a:off x="7351059" y="4347882"/>
            <a:ext cx="1613647" cy="430306"/>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ACC</a:t>
            </a:r>
            <a:endParaRPr lang="en-US" dirty="0"/>
          </a:p>
        </p:txBody>
      </p:sp>
      <p:sp>
        <p:nvSpPr>
          <p:cNvPr id="12" name="Rounded Rectangle 11">
            <a:extLst>
              <a:ext uri="{FF2B5EF4-FFF2-40B4-BE49-F238E27FC236}">
                <a16:creationId xmlns:a16="http://schemas.microsoft.com/office/drawing/2014/main" id="{F67845F9-7941-514B-B2EA-018F84182731}"/>
              </a:ext>
            </a:extLst>
          </p:cNvPr>
          <p:cNvSpPr/>
          <p:nvPr/>
        </p:nvSpPr>
        <p:spPr>
          <a:xfrm>
            <a:off x="9861176" y="3756211"/>
            <a:ext cx="1613647"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MAR</a:t>
            </a:r>
            <a:endParaRPr lang="en-US" dirty="0"/>
          </a:p>
        </p:txBody>
      </p:sp>
      <p:sp>
        <p:nvSpPr>
          <p:cNvPr id="13" name="Rounded Rectangle 12">
            <a:extLst>
              <a:ext uri="{FF2B5EF4-FFF2-40B4-BE49-F238E27FC236}">
                <a16:creationId xmlns:a16="http://schemas.microsoft.com/office/drawing/2014/main" id="{5E9BC110-F76B-1F44-B7FB-B7B67B15E946}"/>
              </a:ext>
            </a:extLst>
          </p:cNvPr>
          <p:cNvSpPr/>
          <p:nvPr/>
        </p:nvSpPr>
        <p:spPr>
          <a:xfrm>
            <a:off x="9861176" y="4518210"/>
            <a:ext cx="1613647" cy="43030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MDR</a:t>
            </a:r>
            <a:endParaRPr lang="en-US" dirty="0"/>
          </a:p>
        </p:txBody>
      </p:sp>
    </p:spTree>
    <p:extLst>
      <p:ext uri="{BB962C8B-B14F-4D97-AF65-F5344CB8AC3E}">
        <p14:creationId xmlns:p14="http://schemas.microsoft.com/office/powerpoint/2010/main" val="292079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9B865-3E5E-1541-8E8B-56F71970E07F}"/>
              </a:ext>
            </a:extLst>
          </p:cNvPr>
          <p:cNvSpPr>
            <a:spLocks noGrp="1"/>
          </p:cNvSpPr>
          <p:nvPr>
            <p:ph type="title"/>
          </p:nvPr>
        </p:nvSpPr>
        <p:spPr/>
        <p:txBody>
          <a:bodyPr>
            <a:normAutofit fontScale="90000"/>
          </a:bodyPr>
          <a:lstStyle/>
          <a:p>
            <a:r>
              <a:rPr lang="en-US" dirty="0"/>
              <a:t>Inside the CPU - IX</a:t>
            </a:r>
          </a:p>
        </p:txBody>
      </p:sp>
      <p:sp>
        <p:nvSpPr>
          <p:cNvPr id="3" name="Content Placeholder 2">
            <a:extLst>
              <a:ext uri="{FF2B5EF4-FFF2-40B4-BE49-F238E27FC236}">
                <a16:creationId xmlns:a16="http://schemas.microsoft.com/office/drawing/2014/main" id="{658F6548-29C2-7E4E-8382-64E9C4C47909}"/>
              </a:ext>
            </a:extLst>
          </p:cNvPr>
          <p:cNvSpPr>
            <a:spLocks noGrp="1"/>
          </p:cNvSpPr>
          <p:nvPr>
            <p:ph idx="1"/>
          </p:nvPr>
        </p:nvSpPr>
        <p:spPr/>
        <p:txBody>
          <a:bodyPr/>
          <a:lstStyle/>
          <a:p>
            <a:r>
              <a:rPr lang="en-US" dirty="0"/>
              <a:t>We said the MAR holds the memory address. This is true. </a:t>
            </a:r>
          </a:p>
          <a:p>
            <a:r>
              <a:rPr lang="en-US" dirty="0"/>
              <a:t>But there is also something called the IX – Index Register</a:t>
            </a:r>
          </a:p>
          <a:p>
            <a:r>
              <a:rPr lang="en-US" dirty="0"/>
              <a:t>The Index Register is used if we use Index Addressing Modes</a:t>
            </a:r>
          </a:p>
          <a:p>
            <a:endParaRPr lang="en-US" dirty="0"/>
          </a:p>
          <a:p>
            <a:r>
              <a:rPr lang="en-US" dirty="0"/>
              <a:t>What is Index Addressing Mode?</a:t>
            </a:r>
          </a:p>
          <a:p>
            <a:r>
              <a:rPr lang="en-US" dirty="0"/>
              <a:t>Lets say you start from memory location 3</a:t>
            </a:r>
          </a:p>
          <a:p>
            <a:r>
              <a:rPr lang="en-US" dirty="0"/>
              <a:t>Then the next piece of data is 8, </a:t>
            </a:r>
          </a:p>
          <a:p>
            <a:r>
              <a:rPr lang="en-US" dirty="0"/>
              <a:t>Then the next is 13</a:t>
            </a:r>
          </a:p>
          <a:p>
            <a:r>
              <a:rPr lang="en-US" dirty="0"/>
              <a:t>Then the next is 18….23…..28…..33…..38…..43</a:t>
            </a:r>
          </a:p>
          <a:p>
            <a:endParaRPr lang="en-US" dirty="0"/>
          </a:p>
          <a:p>
            <a:r>
              <a:rPr lang="en-US" dirty="0"/>
              <a:t>What’s the pattern?</a:t>
            </a:r>
          </a:p>
          <a:p>
            <a:r>
              <a:rPr lang="en-US" dirty="0"/>
              <a:t>It started at 3 and goes up every 5</a:t>
            </a:r>
          </a:p>
        </p:txBody>
      </p:sp>
      <p:sp>
        <p:nvSpPr>
          <p:cNvPr id="4" name="Rounded Rectangle 3">
            <a:extLst>
              <a:ext uri="{FF2B5EF4-FFF2-40B4-BE49-F238E27FC236}">
                <a16:creationId xmlns:a16="http://schemas.microsoft.com/office/drawing/2014/main" id="{9816A40B-30DA-4B4A-A386-0C5F214951AE}"/>
              </a:ext>
            </a:extLst>
          </p:cNvPr>
          <p:cNvSpPr/>
          <p:nvPr/>
        </p:nvSpPr>
        <p:spPr>
          <a:xfrm>
            <a:off x="6992471" y="2949387"/>
            <a:ext cx="5199529" cy="3908612"/>
          </a:xfrm>
          <a:prstGeom prst="roundRect">
            <a:avLst>
              <a:gd name="adj" fmla="val 0"/>
            </a:avLst>
          </a:prstGeom>
          <a:solidFill>
            <a:srgbClr val="FF8AD8"/>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400" dirty="0"/>
              <a:t>CPU</a:t>
            </a:r>
            <a:endParaRPr lang="en-US" dirty="0"/>
          </a:p>
        </p:txBody>
      </p:sp>
      <p:sp>
        <p:nvSpPr>
          <p:cNvPr id="5" name="Rounded Rectangle 4">
            <a:extLst>
              <a:ext uri="{FF2B5EF4-FFF2-40B4-BE49-F238E27FC236}">
                <a16:creationId xmlns:a16="http://schemas.microsoft.com/office/drawing/2014/main" id="{E9009DAC-C3C9-2144-AA74-C3CA4665CEFF}"/>
              </a:ext>
            </a:extLst>
          </p:cNvPr>
          <p:cNvSpPr/>
          <p:nvPr/>
        </p:nvSpPr>
        <p:spPr>
          <a:xfrm>
            <a:off x="7153836" y="3756211"/>
            <a:ext cx="1990164" cy="1183341"/>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800" dirty="0"/>
              <a:t>ALU</a:t>
            </a:r>
          </a:p>
        </p:txBody>
      </p:sp>
      <p:sp>
        <p:nvSpPr>
          <p:cNvPr id="6" name="Rounded Rectangle 5">
            <a:extLst>
              <a:ext uri="{FF2B5EF4-FFF2-40B4-BE49-F238E27FC236}">
                <a16:creationId xmlns:a16="http://schemas.microsoft.com/office/drawing/2014/main" id="{18BEE4AA-AD9F-D245-8FB9-17A471C898BE}"/>
              </a:ext>
            </a:extLst>
          </p:cNvPr>
          <p:cNvSpPr/>
          <p:nvPr/>
        </p:nvSpPr>
        <p:spPr>
          <a:xfrm>
            <a:off x="7351059" y="4347882"/>
            <a:ext cx="1613647" cy="430306"/>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ACC</a:t>
            </a:r>
            <a:endParaRPr lang="en-US" dirty="0"/>
          </a:p>
        </p:txBody>
      </p:sp>
      <p:sp>
        <p:nvSpPr>
          <p:cNvPr id="7" name="Rounded Rectangle 6">
            <a:extLst>
              <a:ext uri="{FF2B5EF4-FFF2-40B4-BE49-F238E27FC236}">
                <a16:creationId xmlns:a16="http://schemas.microsoft.com/office/drawing/2014/main" id="{F1C71302-86ED-6146-9486-7CD4240B8D0F}"/>
              </a:ext>
            </a:extLst>
          </p:cNvPr>
          <p:cNvSpPr/>
          <p:nvPr/>
        </p:nvSpPr>
        <p:spPr>
          <a:xfrm>
            <a:off x="9861176" y="3756211"/>
            <a:ext cx="1613647"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MAR</a:t>
            </a:r>
            <a:endParaRPr lang="en-US" dirty="0"/>
          </a:p>
        </p:txBody>
      </p:sp>
      <p:sp>
        <p:nvSpPr>
          <p:cNvPr id="8" name="Rounded Rectangle 7">
            <a:extLst>
              <a:ext uri="{FF2B5EF4-FFF2-40B4-BE49-F238E27FC236}">
                <a16:creationId xmlns:a16="http://schemas.microsoft.com/office/drawing/2014/main" id="{A100AD92-01F6-2D4B-8C67-74AF482C267F}"/>
              </a:ext>
            </a:extLst>
          </p:cNvPr>
          <p:cNvSpPr/>
          <p:nvPr/>
        </p:nvSpPr>
        <p:spPr>
          <a:xfrm>
            <a:off x="9861176" y="4518210"/>
            <a:ext cx="1613647" cy="43030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MDR</a:t>
            </a:r>
            <a:endParaRPr lang="en-US" dirty="0"/>
          </a:p>
        </p:txBody>
      </p:sp>
      <p:sp>
        <p:nvSpPr>
          <p:cNvPr id="9" name="Rounded Rectangle 8">
            <a:extLst>
              <a:ext uri="{FF2B5EF4-FFF2-40B4-BE49-F238E27FC236}">
                <a16:creationId xmlns:a16="http://schemas.microsoft.com/office/drawing/2014/main" id="{656C7B7A-13D4-6A4C-AA22-2600806B836C}"/>
              </a:ext>
            </a:extLst>
          </p:cNvPr>
          <p:cNvSpPr/>
          <p:nvPr/>
        </p:nvSpPr>
        <p:spPr>
          <a:xfrm>
            <a:off x="9224681" y="3756211"/>
            <a:ext cx="636495"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IX</a:t>
            </a:r>
            <a:endParaRPr lang="en-US" dirty="0"/>
          </a:p>
        </p:txBody>
      </p:sp>
    </p:spTree>
    <p:extLst>
      <p:ext uri="{BB962C8B-B14F-4D97-AF65-F5344CB8AC3E}">
        <p14:creationId xmlns:p14="http://schemas.microsoft.com/office/powerpoint/2010/main" val="1018418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8048-BD5D-5C47-B08E-8F5845F16F6D}"/>
              </a:ext>
            </a:extLst>
          </p:cNvPr>
          <p:cNvSpPr>
            <a:spLocks noGrp="1"/>
          </p:cNvSpPr>
          <p:nvPr>
            <p:ph type="title"/>
          </p:nvPr>
        </p:nvSpPr>
        <p:spPr/>
        <p:txBody>
          <a:bodyPr>
            <a:normAutofit fontScale="90000"/>
          </a:bodyPr>
          <a:lstStyle/>
          <a:p>
            <a:r>
              <a:rPr lang="en-US" dirty="0"/>
              <a:t>Today</a:t>
            </a:r>
          </a:p>
        </p:txBody>
      </p:sp>
      <p:sp>
        <p:nvSpPr>
          <p:cNvPr id="3" name="Content Placeholder 2">
            <a:extLst>
              <a:ext uri="{FF2B5EF4-FFF2-40B4-BE49-F238E27FC236}">
                <a16:creationId xmlns:a16="http://schemas.microsoft.com/office/drawing/2014/main" id="{5C481FD1-FFF5-EB41-AB46-8A3005558E91}"/>
              </a:ext>
            </a:extLst>
          </p:cNvPr>
          <p:cNvSpPr>
            <a:spLocks noGrp="1"/>
          </p:cNvSpPr>
          <p:nvPr>
            <p:ph idx="1"/>
          </p:nvPr>
        </p:nvSpPr>
        <p:spPr>
          <a:solidFill>
            <a:schemeClr val="accent2"/>
          </a:solidFill>
        </p:spPr>
        <p:txBody>
          <a:bodyPr>
            <a:normAutofit fontScale="92500" lnSpcReduction="10000"/>
          </a:bodyPr>
          <a:lstStyle/>
          <a:p>
            <a:pPr marL="514350" indent="-514350">
              <a:buFont typeface="+mj-lt"/>
              <a:buAutoNum type="arabicPeriod"/>
            </a:pPr>
            <a:r>
              <a:rPr lang="en-GB" dirty="0"/>
              <a:t>Show understanding of the basic Von Neumann model for a computer system and the stored program concept </a:t>
            </a:r>
          </a:p>
          <a:p>
            <a:pPr marL="514350" indent="-514350">
              <a:buFont typeface="+mj-lt"/>
              <a:buAutoNum type="arabicPeriod"/>
            </a:pPr>
            <a:r>
              <a:rPr lang="en-GB" dirty="0"/>
              <a:t>Show understanding of the purpose and role of registers, including the difference between general purpose and special purpose registers </a:t>
            </a:r>
          </a:p>
          <a:p>
            <a:pPr marL="514350" indent="-514350">
              <a:buFont typeface="+mj-lt"/>
              <a:buAutoNum type="arabicPeriod"/>
            </a:pPr>
            <a:r>
              <a:rPr lang="en-GB" dirty="0"/>
              <a:t>Show understanding of the purpose and roles of the Arithmetic and Logic Unit (ALU), Control Unit (CU) and system clock, Immediate Access Store (IAS) </a:t>
            </a:r>
          </a:p>
          <a:p>
            <a:pPr marL="514350" indent="-514350">
              <a:buFont typeface="+mj-lt"/>
              <a:buAutoNum type="arabicPeriod"/>
            </a:pPr>
            <a:r>
              <a:rPr lang="en-GB" dirty="0"/>
              <a:t>Show understanding of how data are transferred between various components of the computer system using the address bus, data bus and control bus </a:t>
            </a:r>
          </a:p>
          <a:p>
            <a:endParaRPr lang="en-US" dirty="0"/>
          </a:p>
          <a:p>
            <a:r>
              <a:rPr lang="en-US" dirty="0"/>
              <a:t>Understand: What makes up the Von Neumann model</a:t>
            </a:r>
          </a:p>
          <a:p>
            <a:endParaRPr lang="en-US" dirty="0"/>
          </a:p>
          <a:p>
            <a:r>
              <a:rPr lang="en-US" dirty="0"/>
              <a:t>Able: Know each Buses role</a:t>
            </a:r>
          </a:p>
          <a:p>
            <a:endParaRPr lang="en-US" dirty="0"/>
          </a:p>
          <a:p>
            <a:r>
              <a:rPr lang="en-US" dirty="0"/>
              <a:t>Answer: Why we use the Von Neumann model</a:t>
            </a:r>
          </a:p>
        </p:txBody>
      </p:sp>
    </p:spTree>
    <p:extLst>
      <p:ext uri="{BB962C8B-B14F-4D97-AF65-F5344CB8AC3E}">
        <p14:creationId xmlns:p14="http://schemas.microsoft.com/office/powerpoint/2010/main" val="5555595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F3F4D-5422-5E43-9A62-905233FE1AA1}"/>
              </a:ext>
            </a:extLst>
          </p:cNvPr>
          <p:cNvSpPr>
            <a:spLocks noGrp="1"/>
          </p:cNvSpPr>
          <p:nvPr>
            <p:ph type="title"/>
          </p:nvPr>
        </p:nvSpPr>
        <p:spPr/>
        <p:txBody>
          <a:bodyPr>
            <a:normAutofit fontScale="90000"/>
          </a:bodyPr>
          <a:lstStyle/>
          <a:p>
            <a:r>
              <a:rPr lang="en-US" dirty="0"/>
              <a:t>Inside the CPU – IX – Index Register</a:t>
            </a:r>
          </a:p>
        </p:txBody>
      </p:sp>
      <p:sp>
        <p:nvSpPr>
          <p:cNvPr id="3" name="Content Placeholder 2">
            <a:extLst>
              <a:ext uri="{FF2B5EF4-FFF2-40B4-BE49-F238E27FC236}">
                <a16:creationId xmlns:a16="http://schemas.microsoft.com/office/drawing/2014/main" id="{5EFF98E5-6D10-6145-A7EB-567A7C16404B}"/>
              </a:ext>
            </a:extLst>
          </p:cNvPr>
          <p:cNvSpPr>
            <a:spLocks noGrp="1"/>
          </p:cNvSpPr>
          <p:nvPr>
            <p:ph idx="1"/>
          </p:nvPr>
        </p:nvSpPr>
        <p:spPr/>
        <p:txBody>
          <a:bodyPr>
            <a:normAutofit fontScale="92500" lnSpcReduction="20000"/>
          </a:bodyPr>
          <a:lstStyle/>
          <a:p>
            <a:r>
              <a:rPr lang="en-US" dirty="0"/>
              <a:t>So the IX is actually two things:</a:t>
            </a:r>
          </a:p>
          <a:p>
            <a:r>
              <a:rPr lang="en-US" dirty="0"/>
              <a:t>The Source Index, SI and the Destination Index, DI.</a:t>
            </a:r>
          </a:p>
          <a:p>
            <a:endParaRPr lang="en-US" dirty="0"/>
          </a:p>
          <a:p>
            <a:r>
              <a:rPr lang="en-US" dirty="0"/>
              <a:t>The source index, SI, is also called the base index. This is where we start from. </a:t>
            </a:r>
          </a:p>
          <a:p>
            <a:r>
              <a:rPr lang="en-US" dirty="0"/>
              <a:t>Then we have our index </a:t>
            </a:r>
          </a:p>
          <a:p>
            <a:r>
              <a:rPr lang="en-US" dirty="0"/>
              <a:t>Then we have the Destination Index, DI</a:t>
            </a:r>
          </a:p>
          <a:p>
            <a:endParaRPr lang="en-US" dirty="0"/>
          </a:p>
          <a:p>
            <a:r>
              <a:rPr lang="en-US" dirty="0"/>
              <a:t>Our example 3…8…13…18….23….28…33…38…..43…..48……..</a:t>
            </a:r>
          </a:p>
          <a:p>
            <a:endParaRPr lang="en-US" dirty="0"/>
          </a:p>
          <a:p>
            <a:r>
              <a:rPr lang="en-US" dirty="0"/>
              <a:t>The SI (or base) is 3</a:t>
            </a:r>
          </a:p>
          <a:p>
            <a:r>
              <a:rPr lang="en-US" dirty="0"/>
              <a:t>Our index is 5</a:t>
            </a:r>
          </a:p>
          <a:p>
            <a:r>
              <a:rPr lang="en-US" dirty="0"/>
              <a:t>The DI is just our SI + Index</a:t>
            </a:r>
          </a:p>
          <a:p>
            <a:endParaRPr lang="en-US" dirty="0"/>
          </a:p>
          <a:p>
            <a:r>
              <a:rPr lang="en-US" dirty="0"/>
              <a:t>But for Cambridge all we need to know is:</a:t>
            </a:r>
          </a:p>
          <a:p>
            <a:r>
              <a:rPr lang="en-US" dirty="0"/>
              <a:t>Index Register (IX) is the value we use to find out the next address to go in the MAR</a:t>
            </a:r>
          </a:p>
          <a:p>
            <a:endParaRPr lang="en-US" dirty="0"/>
          </a:p>
        </p:txBody>
      </p:sp>
    </p:spTree>
    <p:extLst>
      <p:ext uri="{BB962C8B-B14F-4D97-AF65-F5344CB8AC3E}">
        <p14:creationId xmlns:p14="http://schemas.microsoft.com/office/powerpoint/2010/main" val="24737797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F2DE0-B83B-564E-82E9-20B1F3BFD826}"/>
              </a:ext>
            </a:extLst>
          </p:cNvPr>
          <p:cNvSpPr>
            <a:spLocks noGrp="1"/>
          </p:cNvSpPr>
          <p:nvPr>
            <p:ph type="title"/>
          </p:nvPr>
        </p:nvSpPr>
        <p:spPr/>
        <p:txBody>
          <a:bodyPr>
            <a:normAutofit fontScale="90000"/>
          </a:bodyPr>
          <a:lstStyle/>
          <a:p>
            <a:r>
              <a:rPr lang="en-US" dirty="0"/>
              <a:t>Inside the CPU - CU</a:t>
            </a:r>
          </a:p>
        </p:txBody>
      </p:sp>
      <p:sp>
        <p:nvSpPr>
          <p:cNvPr id="3" name="Content Placeholder 2">
            <a:extLst>
              <a:ext uri="{FF2B5EF4-FFF2-40B4-BE49-F238E27FC236}">
                <a16:creationId xmlns:a16="http://schemas.microsoft.com/office/drawing/2014/main" id="{E9198B3F-79E2-8F42-9DB9-B41F62577BC3}"/>
              </a:ext>
            </a:extLst>
          </p:cNvPr>
          <p:cNvSpPr>
            <a:spLocks noGrp="1"/>
          </p:cNvSpPr>
          <p:nvPr>
            <p:ph idx="1"/>
          </p:nvPr>
        </p:nvSpPr>
        <p:spPr/>
        <p:txBody>
          <a:bodyPr/>
          <a:lstStyle/>
          <a:p>
            <a:r>
              <a:rPr lang="en-US" dirty="0"/>
              <a:t>Q. What are the three buses in Von Neumann?</a:t>
            </a:r>
            <a:br>
              <a:rPr lang="en-US" dirty="0"/>
            </a:br>
            <a:r>
              <a:rPr lang="en-US" dirty="0"/>
              <a:t>A. Address Bus, Data Bus and Control Bus</a:t>
            </a:r>
          </a:p>
          <a:p>
            <a:endParaRPr lang="en-US" dirty="0"/>
          </a:p>
          <a:p>
            <a:r>
              <a:rPr lang="en-US" dirty="0"/>
              <a:t>Q. The address bus connects to what?</a:t>
            </a:r>
          </a:p>
          <a:p>
            <a:pPr marL="514350" indent="-514350">
              <a:buAutoNum type="alphaUcPeriod"/>
            </a:pPr>
            <a:r>
              <a:rPr lang="en-US" dirty="0"/>
              <a:t>MAR</a:t>
            </a:r>
          </a:p>
          <a:p>
            <a:pPr marL="514350" indent="-514350">
              <a:buAutoNum type="alphaUcPeriod"/>
            </a:pPr>
            <a:endParaRPr lang="en-US" dirty="0"/>
          </a:p>
          <a:p>
            <a:r>
              <a:rPr lang="en-US" dirty="0"/>
              <a:t>Q. The data bus connects to what?</a:t>
            </a:r>
          </a:p>
          <a:p>
            <a:pPr marL="514350" indent="-514350">
              <a:buAutoNum type="alphaUcPeriod"/>
            </a:pPr>
            <a:r>
              <a:rPr lang="en-US" dirty="0"/>
              <a:t>MDR</a:t>
            </a:r>
          </a:p>
          <a:p>
            <a:pPr marL="514350" indent="-514350">
              <a:buAutoNum type="alphaUcPeriod"/>
            </a:pPr>
            <a:endParaRPr lang="en-US" dirty="0"/>
          </a:p>
          <a:p>
            <a:r>
              <a:rPr lang="en-US" dirty="0"/>
              <a:t>Q. What about the control bus?</a:t>
            </a:r>
          </a:p>
          <a:p>
            <a:r>
              <a:rPr lang="en-US" dirty="0"/>
              <a:t>A. The control bus connects to the Control Unit (CU)</a:t>
            </a:r>
          </a:p>
        </p:txBody>
      </p:sp>
    </p:spTree>
    <p:extLst>
      <p:ext uri="{BB962C8B-B14F-4D97-AF65-F5344CB8AC3E}">
        <p14:creationId xmlns:p14="http://schemas.microsoft.com/office/powerpoint/2010/main" val="34474795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2A574-D245-C84E-A294-410D017E4A89}"/>
              </a:ext>
            </a:extLst>
          </p:cNvPr>
          <p:cNvSpPr>
            <a:spLocks noGrp="1"/>
          </p:cNvSpPr>
          <p:nvPr>
            <p:ph type="title"/>
          </p:nvPr>
        </p:nvSpPr>
        <p:spPr/>
        <p:txBody>
          <a:bodyPr>
            <a:normAutofit fontScale="90000"/>
          </a:bodyPr>
          <a:lstStyle/>
          <a:p>
            <a:r>
              <a:rPr lang="en-US" dirty="0"/>
              <a:t>Inside the CPU - CU</a:t>
            </a:r>
          </a:p>
        </p:txBody>
      </p:sp>
      <p:sp>
        <p:nvSpPr>
          <p:cNvPr id="3" name="Content Placeholder 2">
            <a:extLst>
              <a:ext uri="{FF2B5EF4-FFF2-40B4-BE49-F238E27FC236}">
                <a16:creationId xmlns:a16="http://schemas.microsoft.com/office/drawing/2014/main" id="{2B7C20D6-5B88-BE48-8394-19AB21081CE1}"/>
              </a:ext>
            </a:extLst>
          </p:cNvPr>
          <p:cNvSpPr>
            <a:spLocks noGrp="1"/>
          </p:cNvSpPr>
          <p:nvPr>
            <p:ph idx="1"/>
          </p:nvPr>
        </p:nvSpPr>
        <p:spPr>
          <a:xfrm>
            <a:off x="0" y="728132"/>
            <a:ext cx="6813177" cy="6129867"/>
          </a:xfrm>
        </p:spPr>
        <p:txBody>
          <a:bodyPr/>
          <a:lstStyle/>
          <a:p>
            <a:r>
              <a:rPr lang="en-US" dirty="0"/>
              <a:t>The control unit manages what everything else in the CPU does. It controls the CPU. </a:t>
            </a:r>
          </a:p>
          <a:p>
            <a:endParaRPr lang="en-US" dirty="0"/>
          </a:p>
          <a:p>
            <a:r>
              <a:rPr lang="en-US" dirty="0"/>
              <a:t>It doesn’t do any of the work, that’s still done by the ALU. </a:t>
            </a:r>
          </a:p>
          <a:p>
            <a:endParaRPr lang="en-US" dirty="0"/>
          </a:p>
          <a:p>
            <a:r>
              <a:rPr lang="en-US" dirty="0"/>
              <a:t>But it tells the ALU what to do</a:t>
            </a:r>
          </a:p>
          <a:p>
            <a:r>
              <a:rPr lang="en-US" dirty="0"/>
              <a:t>Inside the Control Unit there are some more registers:</a:t>
            </a:r>
          </a:p>
          <a:p>
            <a:r>
              <a:rPr lang="en-US" dirty="0"/>
              <a:t>PC – Program Counter</a:t>
            </a:r>
            <a:br>
              <a:rPr lang="en-US" dirty="0"/>
            </a:br>
            <a:r>
              <a:rPr lang="en-US" dirty="0"/>
              <a:t>CIR – Current instruction Register</a:t>
            </a:r>
            <a:br>
              <a:rPr lang="en-US" dirty="0"/>
            </a:br>
            <a:r>
              <a:rPr lang="en-US" dirty="0"/>
              <a:t>SR – Status Register</a:t>
            </a:r>
          </a:p>
          <a:p>
            <a:endParaRPr lang="en-US" dirty="0"/>
          </a:p>
        </p:txBody>
      </p:sp>
      <p:sp>
        <p:nvSpPr>
          <p:cNvPr id="4" name="Rounded Rectangle 3">
            <a:extLst>
              <a:ext uri="{FF2B5EF4-FFF2-40B4-BE49-F238E27FC236}">
                <a16:creationId xmlns:a16="http://schemas.microsoft.com/office/drawing/2014/main" id="{FE0F89D8-7827-4046-9F8E-0D624352CAAC}"/>
              </a:ext>
            </a:extLst>
          </p:cNvPr>
          <p:cNvSpPr/>
          <p:nvPr/>
        </p:nvSpPr>
        <p:spPr>
          <a:xfrm>
            <a:off x="6992471" y="2949387"/>
            <a:ext cx="5199529" cy="3908612"/>
          </a:xfrm>
          <a:prstGeom prst="roundRect">
            <a:avLst>
              <a:gd name="adj" fmla="val 0"/>
            </a:avLst>
          </a:prstGeom>
          <a:solidFill>
            <a:srgbClr val="FF8AD8"/>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400" dirty="0"/>
              <a:t>CPU</a:t>
            </a:r>
            <a:endParaRPr lang="en-US" dirty="0"/>
          </a:p>
        </p:txBody>
      </p:sp>
      <p:sp>
        <p:nvSpPr>
          <p:cNvPr id="5" name="Rounded Rectangle 4">
            <a:extLst>
              <a:ext uri="{FF2B5EF4-FFF2-40B4-BE49-F238E27FC236}">
                <a16:creationId xmlns:a16="http://schemas.microsoft.com/office/drawing/2014/main" id="{32CD7957-26EA-F646-BCE0-5F598ACF1520}"/>
              </a:ext>
            </a:extLst>
          </p:cNvPr>
          <p:cNvSpPr/>
          <p:nvPr/>
        </p:nvSpPr>
        <p:spPr>
          <a:xfrm>
            <a:off x="7153836" y="3756211"/>
            <a:ext cx="1990164" cy="1183341"/>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800" dirty="0"/>
              <a:t>ALU</a:t>
            </a:r>
          </a:p>
        </p:txBody>
      </p:sp>
      <p:sp>
        <p:nvSpPr>
          <p:cNvPr id="6" name="Rounded Rectangle 5">
            <a:extLst>
              <a:ext uri="{FF2B5EF4-FFF2-40B4-BE49-F238E27FC236}">
                <a16:creationId xmlns:a16="http://schemas.microsoft.com/office/drawing/2014/main" id="{CD04554F-A8F0-A640-A3F6-2DFD94DC62C2}"/>
              </a:ext>
            </a:extLst>
          </p:cNvPr>
          <p:cNvSpPr/>
          <p:nvPr/>
        </p:nvSpPr>
        <p:spPr>
          <a:xfrm>
            <a:off x="7351059" y="4347882"/>
            <a:ext cx="1613647" cy="430306"/>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ACC</a:t>
            </a:r>
            <a:endParaRPr lang="en-US" dirty="0"/>
          </a:p>
        </p:txBody>
      </p:sp>
      <p:sp>
        <p:nvSpPr>
          <p:cNvPr id="7" name="Rounded Rectangle 6">
            <a:extLst>
              <a:ext uri="{FF2B5EF4-FFF2-40B4-BE49-F238E27FC236}">
                <a16:creationId xmlns:a16="http://schemas.microsoft.com/office/drawing/2014/main" id="{121FBE6A-56DE-0642-AF74-FB0E639EE050}"/>
              </a:ext>
            </a:extLst>
          </p:cNvPr>
          <p:cNvSpPr/>
          <p:nvPr/>
        </p:nvSpPr>
        <p:spPr>
          <a:xfrm>
            <a:off x="9861176" y="3756211"/>
            <a:ext cx="1613647"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MAR</a:t>
            </a:r>
            <a:endParaRPr lang="en-US" dirty="0"/>
          </a:p>
        </p:txBody>
      </p:sp>
      <p:sp>
        <p:nvSpPr>
          <p:cNvPr id="8" name="Rounded Rectangle 7">
            <a:extLst>
              <a:ext uri="{FF2B5EF4-FFF2-40B4-BE49-F238E27FC236}">
                <a16:creationId xmlns:a16="http://schemas.microsoft.com/office/drawing/2014/main" id="{8FDF9DAD-BAD7-574A-8C9A-63DD002EEF7D}"/>
              </a:ext>
            </a:extLst>
          </p:cNvPr>
          <p:cNvSpPr/>
          <p:nvPr/>
        </p:nvSpPr>
        <p:spPr>
          <a:xfrm>
            <a:off x="9861176" y="4518210"/>
            <a:ext cx="1613647" cy="43030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MDR</a:t>
            </a:r>
            <a:endParaRPr lang="en-US" dirty="0"/>
          </a:p>
        </p:txBody>
      </p:sp>
      <p:sp>
        <p:nvSpPr>
          <p:cNvPr id="9" name="Rounded Rectangle 8">
            <a:extLst>
              <a:ext uri="{FF2B5EF4-FFF2-40B4-BE49-F238E27FC236}">
                <a16:creationId xmlns:a16="http://schemas.microsoft.com/office/drawing/2014/main" id="{A2596838-DAA7-A94B-83F6-2E23BF1467DE}"/>
              </a:ext>
            </a:extLst>
          </p:cNvPr>
          <p:cNvSpPr/>
          <p:nvPr/>
        </p:nvSpPr>
        <p:spPr>
          <a:xfrm>
            <a:off x="9224681" y="3756211"/>
            <a:ext cx="636495"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IX</a:t>
            </a:r>
            <a:endParaRPr lang="en-US" dirty="0"/>
          </a:p>
        </p:txBody>
      </p:sp>
      <p:sp>
        <p:nvSpPr>
          <p:cNvPr id="10" name="Rounded Rectangle 9">
            <a:extLst>
              <a:ext uri="{FF2B5EF4-FFF2-40B4-BE49-F238E27FC236}">
                <a16:creationId xmlns:a16="http://schemas.microsoft.com/office/drawing/2014/main" id="{4D335154-6540-5D4B-83E8-A38505B31883}"/>
              </a:ext>
            </a:extLst>
          </p:cNvPr>
          <p:cNvSpPr/>
          <p:nvPr/>
        </p:nvSpPr>
        <p:spPr>
          <a:xfrm>
            <a:off x="7153836" y="5038163"/>
            <a:ext cx="2070845" cy="1685365"/>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Control Unit</a:t>
            </a:r>
          </a:p>
        </p:txBody>
      </p:sp>
    </p:spTree>
    <p:extLst>
      <p:ext uri="{BB962C8B-B14F-4D97-AF65-F5344CB8AC3E}">
        <p14:creationId xmlns:p14="http://schemas.microsoft.com/office/powerpoint/2010/main" val="7682943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2A574-D245-C84E-A294-410D017E4A89}"/>
              </a:ext>
            </a:extLst>
          </p:cNvPr>
          <p:cNvSpPr>
            <a:spLocks noGrp="1"/>
          </p:cNvSpPr>
          <p:nvPr>
            <p:ph type="title"/>
          </p:nvPr>
        </p:nvSpPr>
        <p:spPr/>
        <p:txBody>
          <a:bodyPr>
            <a:normAutofit fontScale="90000"/>
          </a:bodyPr>
          <a:lstStyle/>
          <a:p>
            <a:r>
              <a:rPr lang="en-US" dirty="0"/>
              <a:t>Inside the Control Unit – PC - Program Counter</a:t>
            </a:r>
          </a:p>
        </p:txBody>
      </p:sp>
      <p:sp>
        <p:nvSpPr>
          <p:cNvPr id="3" name="Content Placeholder 2">
            <a:extLst>
              <a:ext uri="{FF2B5EF4-FFF2-40B4-BE49-F238E27FC236}">
                <a16:creationId xmlns:a16="http://schemas.microsoft.com/office/drawing/2014/main" id="{2B7C20D6-5B88-BE48-8394-19AB21081CE1}"/>
              </a:ext>
            </a:extLst>
          </p:cNvPr>
          <p:cNvSpPr>
            <a:spLocks noGrp="1"/>
          </p:cNvSpPr>
          <p:nvPr>
            <p:ph idx="1"/>
          </p:nvPr>
        </p:nvSpPr>
        <p:spPr>
          <a:xfrm>
            <a:off x="0" y="728132"/>
            <a:ext cx="6813177" cy="6129867"/>
          </a:xfrm>
        </p:spPr>
        <p:txBody>
          <a:bodyPr>
            <a:normAutofit/>
          </a:bodyPr>
          <a:lstStyle/>
          <a:p>
            <a:r>
              <a:rPr lang="en-US" sz="1600" dirty="0"/>
              <a:t>The Program Counter, PC. </a:t>
            </a:r>
          </a:p>
          <a:p>
            <a:r>
              <a:rPr lang="en-US" sz="1600" dirty="0"/>
              <a:t>It says what is the next thing we will do. </a:t>
            </a:r>
          </a:p>
          <a:p>
            <a:endParaRPr lang="en-US" sz="1600" dirty="0"/>
          </a:p>
          <a:p>
            <a:r>
              <a:rPr lang="en-US" sz="1600" dirty="0"/>
              <a:t>So if we have a list: </a:t>
            </a:r>
          </a:p>
          <a:p>
            <a:r>
              <a:rPr lang="en-US" sz="1600" dirty="0"/>
              <a:t>0. Sit down</a:t>
            </a:r>
          </a:p>
          <a:p>
            <a:pPr marL="514350" indent="-514350">
              <a:buAutoNum type="arabicPeriod"/>
            </a:pPr>
            <a:r>
              <a:rPr lang="en-US" sz="1600" dirty="0"/>
              <a:t>Stand up</a:t>
            </a:r>
          </a:p>
          <a:p>
            <a:pPr marL="514350" indent="-514350">
              <a:buAutoNum type="arabicPeriod"/>
            </a:pPr>
            <a:r>
              <a:rPr lang="en-US" sz="1600" dirty="0"/>
              <a:t>Spin around</a:t>
            </a:r>
          </a:p>
          <a:p>
            <a:pPr marL="514350" indent="-514350">
              <a:buAutoNum type="arabicPeriod"/>
            </a:pPr>
            <a:r>
              <a:rPr lang="en-US" sz="1600" dirty="0"/>
              <a:t>Stop spinning</a:t>
            </a:r>
          </a:p>
          <a:p>
            <a:pPr marL="514350" indent="-514350">
              <a:buAutoNum type="arabicPeriod"/>
            </a:pPr>
            <a:r>
              <a:rPr lang="en-US" sz="1600" dirty="0"/>
              <a:t>Jump up and down</a:t>
            </a:r>
          </a:p>
          <a:p>
            <a:pPr marL="514350" indent="-514350">
              <a:buAutoNum type="arabicPeriod"/>
            </a:pPr>
            <a:r>
              <a:rPr lang="en-US" sz="1600" dirty="0"/>
              <a:t>Die </a:t>
            </a:r>
          </a:p>
          <a:p>
            <a:pPr marL="514350" indent="-514350">
              <a:buAutoNum type="arabicPeriod"/>
            </a:pPr>
            <a:endParaRPr lang="en-US" sz="1600" dirty="0"/>
          </a:p>
          <a:p>
            <a:r>
              <a:rPr lang="en-US" sz="1600" dirty="0"/>
              <a:t>Our first instruction is always 0. So our PC will be 0 and we will sit down. </a:t>
            </a:r>
          </a:p>
          <a:p>
            <a:r>
              <a:rPr lang="en-US" sz="1600" dirty="0"/>
              <a:t>While we are sitting down, our PC will point to the next instruction, 1 Stand up. </a:t>
            </a:r>
          </a:p>
          <a:p>
            <a:r>
              <a:rPr lang="en-US" sz="1600" dirty="0"/>
              <a:t>Once 0-Sit down is finished, we look at our PC and it tells us we must do ‘1’ which is stand up. While we are doing 1-stand up, the PC gets ready and says 2. </a:t>
            </a:r>
          </a:p>
          <a:p>
            <a:endParaRPr lang="en-US" sz="1600" dirty="0"/>
          </a:p>
          <a:p>
            <a:r>
              <a:rPr lang="en-US" sz="1600" dirty="0"/>
              <a:t>In real life its not 0, 1, 2…. But the memory location of the next instruction so the PC has a memory location that then goes into the MAR</a:t>
            </a:r>
          </a:p>
        </p:txBody>
      </p:sp>
      <p:sp>
        <p:nvSpPr>
          <p:cNvPr id="4" name="Rounded Rectangle 3">
            <a:extLst>
              <a:ext uri="{FF2B5EF4-FFF2-40B4-BE49-F238E27FC236}">
                <a16:creationId xmlns:a16="http://schemas.microsoft.com/office/drawing/2014/main" id="{FE0F89D8-7827-4046-9F8E-0D624352CAAC}"/>
              </a:ext>
            </a:extLst>
          </p:cNvPr>
          <p:cNvSpPr/>
          <p:nvPr/>
        </p:nvSpPr>
        <p:spPr>
          <a:xfrm>
            <a:off x="6992471" y="2949387"/>
            <a:ext cx="5199529" cy="3908612"/>
          </a:xfrm>
          <a:prstGeom prst="roundRect">
            <a:avLst>
              <a:gd name="adj" fmla="val 0"/>
            </a:avLst>
          </a:prstGeom>
          <a:solidFill>
            <a:srgbClr val="FF8AD8"/>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400" dirty="0"/>
              <a:t>CPU</a:t>
            </a:r>
            <a:endParaRPr lang="en-US" dirty="0"/>
          </a:p>
        </p:txBody>
      </p:sp>
      <p:sp>
        <p:nvSpPr>
          <p:cNvPr id="5" name="Rounded Rectangle 4">
            <a:extLst>
              <a:ext uri="{FF2B5EF4-FFF2-40B4-BE49-F238E27FC236}">
                <a16:creationId xmlns:a16="http://schemas.microsoft.com/office/drawing/2014/main" id="{32CD7957-26EA-F646-BCE0-5F598ACF1520}"/>
              </a:ext>
            </a:extLst>
          </p:cNvPr>
          <p:cNvSpPr/>
          <p:nvPr/>
        </p:nvSpPr>
        <p:spPr>
          <a:xfrm>
            <a:off x="7153836" y="3756211"/>
            <a:ext cx="1990164" cy="1183341"/>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800" dirty="0"/>
              <a:t>ALU</a:t>
            </a:r>
          </a:p>
        </p:txBody>
      </p:sp>
      <p:sp>
        <p:nvSpPr>
          <p:cNvPr id="6" name="Rounded Rectangle 5">
            <a:extLst>
              <a:ext uri="{FF2B5EF4-FFF2-40B4-BE49-F238E27FC236}">
                <a16:creationId xmlns:a16="http://schemas.microsoft.com/office/drawing/2014/main" id="{CD04554F-A8F0-A640-A3F6-2DFD94DC62C2}"/>
              </a:ext>
            </a:extLst>
          </p:cNvPr>
          <p:cNvSpPr/>
          <p:nvPr/>
        </p:nvSpPr>
        <p:spPr>
          <a:xfrm>
            <a:off x="7351059" y="4347882"/>
            <a:ext cx="1613647" cy="430306"/>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ACC</a:t>
            </a:r>
            <a:endParaRPr lang="en-US" dirty="0"/>
          </a:p>
        </p:txBody>
      </p:sp>
      <p:sp>
        <p:nvSpPr>
          <p:cNvPr id="7" name="Rounded Rectangle 6">
            <a:extLst>
              <a:ext uri="{FF2B5EF4-FFF2-40B4-BE49-F238E27FC236}">
                <a16:creationId xmlns:a16="http://schemas.microsoft.com/office/drawing/2014/main" id="{121FBE6A-56DE-0642-AF74-FB0E639EE050}"/>
              </a:ext>
            </a:extLst>
          </p:cNvPr>
          <p:cNvSpPr/>
          <p:nvPr/>
        </p:nvSpPr>
        <p:spPr>
          <a:xfrm>
            <a:off x="9861176" y="3756211"/>
            <a:ext cx="1613647"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MAR</a:t>
            </a:r>
            <a:endParaRPr lang="en-US" dirty="0"/>
          </a:p>
        </p:txBody>
      </p:sp>
      <p:sp>
        <p:nvSpPr>
          <p:cNvPr id="8" name="Rounded Rectangle 7">
            <a:extLst>
              <a:ext uri="{FF2B5EF4-FFF2-40B4-BE49-F238E27FC236}">
                <a16:creationId xmlns:a16="http://schemas.microsoft.com/office/drawing/2014/main" id="{8FDF9DAD-BAD7-574A-8C9A-63DD002EEF7D}"/>
              </a:ext>
            </a:extLst>
          </p:cNvPr>
          <p:cNvSpPr/>
          <p:nvPr/>
        </p:nvSpPr>
        <p:spPr>
          <a:xfrm>
            <a:off x="9861176" y="4518210"/>
            <a:ext cx="1613647" cy="43030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MDR</a:t>
            </a:r>
            <a:endParaRPr lang="en-US" dirty="0"/>
          </a:p>
        </p:txBody>
      </p:sp>
      <p:sp>
        <p:nvSpPr>
          <p:cNvPr id="9" name="Rounded Rectangle 8">
            <a:extLst>
              <a:ext uri="{FF2B5EF4-FFF2-40B4-BE49-F238E27FC236}">
                <a16:creationId xmlns:a16="http://schemas.microsoft.com/office/drawing/2014/main" id="{A2596838-DAA7-A94B-83F6-2E23BF1467DE}"/>
              </a:ext>
            </a:extLst>
          </p:cNvPr>
          <p:cNvSpPr/>
          <p:nvPr/>
        </p:nvSpPr>
        <p:spPr>
          <a:xfrm>
            <a:off x="9224681" y="3756211"/>
            <a:ext cx="636495"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IX</a:t>
            </a:r>
            <a:endParaRPr lang="en-US" dirty="0"/>
          </a:p>
        </p:txBody>
      </p:sp>
      <p:sp>
        <p:nvSpPr>
          <p:cNvPr id="10" name="Rounded Rectangle 9">
            <a:extLst>
              <a:ext uri="{FF2B5EF4-FFF2-40B4-BE49-F238E27FC236}">
                <a16:creationId xmlns:a16="http://schemas.microsoft.com/office/drawing/2014/main" id="{4D335154-6540-5D4B-83E8-A38505B31883}"/>
              </a:ext>
            </a:extLst>
          </p:cNvPr>
          <p:cNvSpPr/>
          <p:nvPr/>
        </p:nvSpPr>
        <p:spPr>
          <a:xfrm>
            <a:off x="7153836" y="5038163"/>
            <a:ext cx="2070845" cy="1685365"/>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Control Unit</a:t>
            </a:r>
          </a:p>
        </p:txBody>
      </p:sp>
      <p:sp>
        <p:nvSpPr>
          <p:cNvPr id="11" name="Rounded Rectangle 10">
            <a:extLst>
              <a:ext uri="{FF2B5EF4-FFF2-40B4-BE49-F238E27FC236}">
                <a16:creationId xmlns:a16="http://schemas.microsoft.com/office/drawing/2014/main" id="{2477ACD2-0768-6D45-B146-B112228A924C}"/>
              </a:ext>
            </a:extLst>
          </p:cNvPr>
          <p:cNvSpPr/>
          <p:nvPr/>
        </p:nvSpPr>
        <p:spPr>
          <a:xfrm>
            <a:off x="7351059" y="5450539"/>
            <a:ext cx="1613647" cy="268942"/>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PC</a:t>
            </a:r>
            <a:endParaRPr lang="en-US" sz="1600" dirty="0"/>
          </a:p>
        </p:txBody>
      </p:sp>
      <p:sp>
        <p:nvSpPr>
          <p:cNvPr id="14" name="Rounded Rectangle 13">
            <a:extLst>
              <a:ext uri="{FF2B5EF4-FFF2-40B4-BE49-F238E27FC236}">
                <a16:creationId xmlns:a16="http://schemas.microsoft.com/office/drawing/2014/main" id="{842ECC79-393F-0848-B108-70E567E04ADF}"/>
              </a:ext>
            </a:extLst>
          </p:cNvPr>
          <p:cNvSpPr/>
          <p:nvPr/>
        </p:nvSpPr>
        <p:spPr>
          <a:xfrm>
            <a:off x="7351058" y="5791198"/>
            <a:ext cx="1613647" cy="268942"/>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CIR</a:t>
            </a:r>
            <a:endParaRPr lang="en-US" sz="1600" dirty="0"/>
          </a:p>
        </p:txBody>
      </p:sp>
      <p:sp>
        <p:nvSpPr>
          <p:cNvPr id="15" name="Rounded Rectangle 14">
            <a:extLst>
              <a:ext uri="{FF2B5EF4-FFF2-40B4-BE49-F238E27FC236}">
                <a16:creationId xmlns:a16="http://schemas.microsoft.com/office/drawing/2014/main" id="{F267C5C2-C584-A242-ADA9-2F9DEA91DBB9}"/>
              </a:ext>
            </a:extLst>
          </p:cNvPr>
          <p:cNvSpPr/>
          <p:nvPr/>
        </p:nvSpPr>
        <p:spPr>
          <a:xfrm>
            <a:off x="7351057" y="6131857"/>
            <a:ext cx="1613647" cy="268942"/>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SR</a:t>
            </a:r>
            <a:endParaRPr lang="en-US" sz="1600" dirty="0"/>
          </a:p>
        </p:txBody>
      </p:sp>
    </p:spTree>
    <p:extLst>
      <p:ext uri="{BB962C8B-B14F-4D97-AF65-F5344CB8AC3E}">
        <p14:creationId xmlns:p14="http://schemas.microsoft.com/office/powerpoint/2010/main" val="98686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2A574-D245-C84E-A294-410D017E4A89}"/>
              </a:ext>
            </a:extLst>
          </p:cNvPr>
          <p:cNvSpPr>
            <a:spLocks noGrp="1"/>
          </p:cNvSpPr>
          <p:nvPr>
            <p:ph type="title"/>
          </p:nvPr>
        </p:nvSpPr>
        <p:spPr/>
        <p:txBody>
          <a:bodyPr>
            <a:normAutofit fontScale="90000"/>
          </a:bodyPr>
          <a:lstStyle/>
          <a:p>
            <a:r>
              <a:rPr lang="en-US" dirty="0"/>
              <a:t>Inside the Control Unit – CIR – Current Instruction Register</a:t>
            </a:r>
          </a:p>
        </p:txBody>
      </p:sp>
      <p:sp>
        <p:nvSpPr>
          <p:cNvPr id="3" name="Content Placeholder 2">
            <a:extLst>
              <a:ext uri="{FF2B5EF4-FFF2-40B4-BE49-F238E27FC236}">
                <a16:creationId xmlns:a16="http://schemas.microsoft.com/office/drawing/2014/main" id="{2B7C20D6-5B88-BE48-8394-19AB21081CE1}"/>
              </a:ext>
            </a:extLst>
          </p:cNvPr>
          <p:cNvSpPr>
            <a:spLocks noGrp="1"/>
          </p:cNvSpPr>
          <p:nvPr>
            <p:ph idx="1"/>
          </p:nvPr>
        </p:nvSpPr>
        <p:spPr>
          <a:xfrm>
            <a:off x="0" y="728132"/>
            <a:ext cx="6813177" cy="6129867"/>
          </a:xfrm>
        </p:spPr>
        <p:txBody>
          <a:bodyPr>
            <a:normAutofit/>
          </a:bodyPr>
          <a:lstStyle/>
          <a:p>
            <a:r>
              <a:rPr lang="en-US" sz="2400" dirty="0"/>
              <a:t>The Current Instruction Register, CIR, is sometimes called the IR Instruction register. </a:t>
            </a:r>
          </a:p>
          <a:p>
            <a:endParaRPr lang="en-US" sz="2400" dirty="0"/>
          </a:p>
          <a:p>
            <a:r>
              <a:rPr lang="en-US" sz="2400" dirty="0"/>
              <a:t>The PC points to the thing we will do next. The CIR says the thing we are doing right now. </a:t>
            </a:r>
          </a:p>
          <a:p>
            <a:endParaRPr lang="en-US" sz="2400" dirty="0"/>
          </a:p>
          <a:p>
            <a:r>
              <a:rPr lang="en-US" sz="2400" dirty="0"/>
              <a:t>So, our PC starts at 0 (sit down)</a:t>
            </a:r>
          </a:p>
          <a:p>
            <a:r>
              <a:rPr lang="en-US" sz="2400" dirty="0"/>
              <a:t>Then we sit down</a:t>
            </a:r>
          </a:p>
          <a:p>
            <a:r>
              <a:rPr lang="en-US" sz="2400" dirty="0"/>
              <a:t>Because we are doing this currently, we put 0 in the Current Instruction Register (CIR) so now our CIR says 0 and our PC points to the next instruction </a:t>
            </a:r>
          </a:p>
          <a:p>
            <a:endParaRPr lang="en-US" sz="2400" dirty="0"/>
          </a:p>
          <a:p>
            <a:r>
              <a:rPr lang="en-US" sz="2400" dirty="0"/>
              <a:t>PC = Says what to do next </a:t>
            </a:r>
          </a:p>
          <a:p>
            <a:r>
              <a:rPr lang="en-US" sz="2400" dirty="0"/>
              <a:t>CIR = Says what we are doing right now</a:t>
            </a:r>
          </a:p>
        </p:txBody>
      </p:sp>
      <p:sp>
        <p:nvSpPr>
          <p:cNvPr id="16" name="Rounded Rectangle 15">
            <a:extLst>
              <a:ext uri="{FF2B5EF4-FFF2-40B4-BE49-F238E27FC236}">
                <a16:creationId xmlns:a16="http://schemas.microsoft.com/office/drawing/2014/main" id="{BF0B1220-84EB-3A4C-AF87-9DE4449F56D3}"/>
              </a:ext>
            </a:extLst>
          </p:cNvPr>
          <p:cNvSpPr/>
          <p:nvPr/>
        </p:nvSpPr>
        <p:spPr>
          <a:xfrm>
            <a:off x="6992471" y="2949387"/>
            <a:ext cx="5199529" cy="3908612"/>
          </a:xfrm>
          <a:prstGeom prst="roundRect">
            <a:avLst>
              <a:gd name="adj" fmla="val 0"/>
            </a:avLst>
          </a:prstGeom>
          <a:solidFill>
            <a:srgbClr val="FF8AD8"/>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400" dirty="0"/>
              <a:t>CPU</a:t>
            </a:r>
            <a:endParaRPr lang="en-US" dirty="0"/>
          </a:p>
        </p:txBody>
      </p:sp>
      <p:sp>
        <p:nvSpPr>
          <p:cNvPr id="17" name="Rounded Rectangle 16">
            <a:extLst>
              <a:ext uri="{FF2B5EF4-FFF2-40B4-BE49-F238E27FC236}">
                <a16:creationId xmlns:a16="http://schemas.microsoft.com/office/drawing/2014/main" id="{1A6867F4-1C5F-2245-A26F-7F8AF3F24B9F}"/>
              </a:ext>
            </a:extLst>
          </p:cNvPr>
          <p:cNvSpPr/>
          <p:nvPr/>
        </p:nvSpPr>
        <p:spPr>
          <a:xfrm>
            <a:off x="7153836" y="3756211"/>
            <a:ext cx="1990164" cy="1183341"/>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800" dirty="0"/>
              <a:t>ALU</a:t>
            </a:r>
          </a:p>
        </p:txBody>
      </p:sp>
      <p:sp>
        <p:nvSpPr>
          <p:cNvPr id="18" name="Rounded Rectangle 17">
            <a:extLst>
              <a:ext uri="{FF2B5EF4-FFF2-40B4-BE49-F238E27FC236}">
                <a16:creationId xmlns:a16="http://schemas.microsoft.com/office/drawing/2014/main" id="{5F7AB5B2-81CE-8B44-B123-F300B62CD6AF}"/>
              </a:ext>
            </a:extLst>
          </p:cNvPr>
          <p:cNvSpPr/>
          <p:nvPr/>
        </p:nvSpPr>
        <p:spPr>
          <a:xfrm>
            <a:off x="7351059" y="4347882"/>
            <a:ext cx="1613647" cy="430306"/>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ACC</a:t>
            </a:r>
            <a:endParaRPr lang="en-US" dirty="0"/>
          </a:p>
        </p:txBody>
      </p:sp>
      <p:sp>
        <p:nvSpPr>
          <p:cNvPr id="19" name="Rounded Rectangle 18">
            <a:extLst>
              <a:ext uri="{FF2B5EF4-FFF2-40B4-BE49-F238E27FC236}">
                <a16:creationId xmlns:a16="http://schemas.microsoft.com/office/drawing/2014/main" id="{7453BCBA-D7C0-E940-B027-C11F81FD27FD}"/>
              </a:ext>
            </a:extLst>
          </p:cNvPr>
          <p:cNvSpPr/>
          <p:nvPr/>
        </p:nvSpPr>
        <p:spPr>
          <a:xfrm>
            <a:off x="9861176" y="3756211"/>
            <a:ext cx="1613647"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MAR</a:t>
            </a:r>
            <a:endParaRPr lang="en-US" dirty="0"/>
          </a:p>
        </p:txBody>
      </p:sp>
      <p:sp>
        <p:nvSpPr>
          <p:cNvPr id="20" name="Rounded Rectangle 19">
            <a:extLst>
              <a:ext uri="{FF2B5EF4-FFF2-40B4-BE49-F238E27FC236}">
                <a16:creationId xmlns:a16="http://schemas.microsoft.com/office/drawing/2014/main" id="{A209F3A0-975C-9D46-B9D9-808697A20435}"/>
              </a:ext>
            </a:extLst>
          </p:cNvPr>
          <p:cNvSpPr/>
          <p:nvPr/>
        </p:nvSpPr>
        <p:spPr>
          <a:xfrm>
            <a:off x="9861176" y="4518210"/>
            <a:ext cx="1613647" cy="43030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MDR</a:t>
            </a:r>
            <a:endParaRPr lang="en-US" dirty="0"/>
          </a:p>
        </p:txBody>
      </p:sp>
      <p:sp>
        <p:nvSpPr>
          <p:cNvPr id="21" name="Rounded Rectangle 20">
            <a:extLst>
              <a:ext uri="{FF2B5EF4-FFF2-40B4-BE49-F238E27FC236}">
                <a16:creationId xmlns:a16="http://schemas.microsoft.com/office/drawing/2014/main" id="{E0F702DF-CE98-134A-937D-67BC0021B0D8}"/>
              </a:ext>
            </a:extLst>
          </p:cNvPr>
          <p:cNvSpPr/>
          <p:nvPr/>
        </p:nvSpPr>
        <p:spPr>
          <a:xfrm>
            <a:off x="9224681" y="3756211"/>
            <a:ext cx="636495"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IX</a:t>
            </a:r>
            <a:endParaRPr lang="en-US" dirty="0"/>
          </a:p>
        </p:txBody>
      </p:sp>
      <p:sp>
        <p:nvSpPr>
          <p:cNvPr id="22" name="Rounded Rectangle 21">
            <a:extLst>
              <a:ext uri="{FF2B5EF4-FFF2-40B4-BE49-F238E27FC236}">
                <a16:creationId xmlns:a16="http://schemas.microsoft.com/office/drawing/2014/main" id="{F547F299-723F-F947-8E2A-D976928CF1ED}"/>
              </a:ext>
            </a:extLst>
          </p:cNvPr>
          <p:cNvSpPr/>
          <p:nvPr/>
        </p:nvSpPr>
        <p:spPr>
          <a:xfrm>
            <a:off x="7153836" y="5038163"/>
            <a:ext cx="2070845" cy="1685365"/>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Control Unit</a:t>
            </a:r>
          </a:p>
        </p:txBody>
      </p:sp>
      <p:sp>
        <p:nvSpPr>
          <p:cNvPr id="23" name="Rounded Rectangle 22">
            <a:extLst>
              <a:ext uri="{FF2B5EF4-FFF2-40B4-BE49-F238E27FC236}">
                <a16:creationId xmlns:a16="http://schemas.microsoft.com/office/drawing/2014/main" id="{1DF45F59-1DE5-7C4A-8D27-41D0123542BF}"/>
              </a:ext>
            </a:extLst>
          </p:cNvPr>
          <p:cNvSpPr/>
          <p:nvPr/>
        </p:nvSpPr>
        <p:spPr>
          <a:xfrm>
            <a:off x="7351059" y="5450539"/>
            <a:ext cx="1613647" cy="268942"/>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PC</a:t>
            </a:r>
            <a:endParaRPr lang="en-US" sz="1600" dirty="0"/>
          </a:p>
        </p:txBody>
      </p:sp>
      <p:sp>
        <p:nvSpPr>
          <p:cNvPr id="24" name="Rounded Rectangle 23">
            <a:extLst>
              <a:ext uri="{FF2B5EF4-FFF2-40B4-BE49-F238E27FC236}">
                <a16:creationId xmlns:a16="http://schemas.microsoft.com/office/drawing/2014/main" id="{9AF144A4-27A9-7244-82EC-84A0034A0C54}"/>
              </a:ext>
            </a:extLst>
          </p:cNvPr>
          <p:cNvSpPr/>
          <p:nvPr/>
        </p:nvSpPr>
        <p:spPr>
          <a:xfrm>
            <a:off x="7351058" y="5791198"/>
            <a:ext cx="1613647" cy="268942"/>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CIR</a:t>
            </a:r>
            <a:endParaRPr lang="en-US" sz="1600" dirty="0"/>
          </a:p>
        </p:txBody>
      </p:sp>
      <p:sp>
        <p:nvSpPr>
          <p:cNvPr id="25" name="Rounded Rectangle 24">
            <a:extLst>
              <a:ext uri="{FF2B5EF4-FFF2-40B4-BE49-F238E27FC236}">
                <a16:creationId xmlns:a16="http://schemas.microsoft.com/office/drawing/2014/main" id="{13D84CA4-2A94-074D-B7FE-9168D76A8F10}"/>
              </a:ext>
            </a:extLst>
          </p:cNvPr>
          <p:cNvSpPr/>
          <p:nvPr/>
        </p:nvSpPr>
        <p:spPr>
          <a:xfrm>
            <a:off x="7351057" y="6131857"/>
            <a:ext cx="1613647" cy="268942"/>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SR</a:t>
            </a:r>
            <a:endParaRPr lang="en-US" sz="1600" dirty="0"/>
          </a:p>
        </p:txBody>
      </p:sp>
    </p:spTree>
    <p:extLst>
      <p:ext uri="{BB962C8B-B14F-4D97-AF65-F5344CB8AC3E}">
        <p14:creationId xmlns:p14="http://schemas.microsoft.com/office/powerpoint/2010/main" val="34262699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2A574-D245-C84E-A294-410D017E4A89}"/>
              </a:ext>
            </a:extLst>
          </p:cNvPr>
          <p:cNvSpPr>
            <a:spLocks noGrp="1"/>
          </p:cNvSpPr>
          <p:nvPr>
            <p:ph type="title"/>
          </p:nvPr>
        </p:nvSpPr>
        <p:spPr/>
        <p:txBody>
          <a:bodyPr>
            <a:normAutofit fontScale="90000"/>
          </a:bodyPr>
          <a:lstStyle/>
          <a:p>
            <a:r>
              <a:rPr lang="en-US" dirty="0"/>
              <a:t>Inside the Control Unit – SR – Status Register</a:t>
            </a:r>
          </a:p>
        </p:txBody>
      </p:sp>
      <p:sp>
        <p:nvSpPr>
          <p:cNvPr id="3" name="Content Placeholder 2">
            <a:extLst>
              <a:ext uri="{FF2B5EF4-FFF2-40B4-BE49-F238E27FC236}">
                <a16:creationId xmlns:a16="http://schemas.microsoft.com/office/drawing/2014/main" id="{2B7C20D6-5B88-BE48-8394-19AB21081CE1}"/>
              </a:ext>
            </a:extLst>
          </p:cNvPr>
          <p:cNvSpPr>
            <a:spLocks noGrp="1"/>
          </p:cNvSpPr>
          <p:nvPr>
            <p:ph idx="1"/>
          </p:nvPr>
        </p:nvSpPr>
        <p:spPr>
          <a:xfrm>
            <a:off x="0" y="728132"/>
            <a:ext cx="6813177" cy="6129867"/>
          </a:xfrm>
        </p:spPr>
        <p:txBody>
          <a:bodyPr>
            <a:normAutofit/>
          </a:bodyPr>
          <a:lstStyle/>
          <a:p>
            <a:r>
              <a:rPr lang="en-US" sz="2400" dirty="0"/>
              <a:t>The status register is also called the flag register </a:t>
            </a:r>
          </a:p>
          <a:p>
            <a:endParaRPr lang="en-US" sz="2400" dirty="0"/>
          </a:p>
          <a:p>
            <a:r>
              <a:rPr lang="en-US" sz="2400" dirty="0"/>
              <a:t>It holds INFORMATION about the result, not the actual result </a:t>
            </a:r>
          </a:p>
          <a:p>
            <a:endParaRPr lang="en-US" sz="2400" dirty="0"/>
          </a:p>
          <a:p>
            <a:r>
              <a:rPr lang="en-US" sz="2400" dirty="0"/>
              <a:t>It does two things with the information about the result</a:t>
            </a:r>
          </a:p>
          <a:p>
            <a:pPr marL="457200" indent="-457200">
              <a:buAutoNum type="arabicPeriod"/>
            </a:pPr>
            <a:r>
              <a:rPr lang="en-US" sz="2400" dirty="0"/>
              <a:t>Checks for conditions</a:t>
            </a:r>
          </a:p>
          <a:p>
            <a:pPr marL="457200" indent="-457200">
              <a:buAutoNum type="arabicPeriod"/>
            </a:pPr>
            <a:r>
              <a:rPr lang="en-US" sz="2400" dirty="0"/>
              <a:t>Places flags</a:t>
            </a:r>
          </a:p>
          <a:p>
            <a:endParaRPr lang="en-US" sz="2400" dirty="0"/>
          </a:p>
        </p:txBody>
      </p:sp>
      <p:sp>
        <p:nvSpPr>
          <p:cNvPr id="26" name="Rounded Rectangle 25">
            <a:extLst>
              <a:ext uri="{FF2B5EF4-FFF2-40B4-BE49-F238E27FC236}">
                <a16:creationId xmlns:a16="http://schemas.microsoft.com/office/drawing/2014/main" id="{36E02715-A1C8-0747-B2C2-CC8D3CF5E0E9}"/>
              </a:ext>
            </a:extLst>
          </p:cNvPr>
          <p:cNvSpPr/>
          <p:nvPr/>
        </p:nvSpPr>
        <p:spPr>
          <a:xfrm>
            <a:off x="6992471" y="2949387"/>
            <a:ext cx="5199529" cy="3908612"/>
          </a:xfrm>
          <a:prstGeom prst="roundRect">
            <a:avLst>
              <a:gd name="adj" fmla="val 0"/>
            </a:avLst>
          </a:prstGeom>
          <a:solidFill>
            <a:srgbClr val="FF8AD8"/>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400" dirty="0"/>
              <a:t>CPU</a:t>
            </a:r>
            <a:endParaRPr lang="en-US" dirty="0"/>
          </a:p>
        </p:txBody>
      </p:sp>
      <p:sp>
        <p:nvSpPr>
          <p:cNvPr id="27" name="Rounded Rectangle 26">
            <a:extLst>
              <a:ext uri="{FF2B5EF4-FFF2-40B4-BE49-F238E27FC236}">
                <a16:creationId xmlns:a16="http://schemas.microsoft.com/office/drawing/2014/main" id="{1FC1AACB-F633-3C44-BFCC-EFB19116A595}"/>
              </a:ext>
            </a:extLst>
          </p:cNvPr>
          <p:cNvSpPr/>
          <p:nvPr/>
        </p:nvSpPr>
        <p:spPr>
          <a:xfrm>
            <a:off x="7153836" y="3756211"/>
            <a:ext cx="1990164" cy="1183341"/>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800" dirty="0"/>
              <a:t>ALU</a:t>
            </a:r>
          </a:p>
        </p:txBody>
      </p:sp>
      <p:sp>
        <p:nvSpPr>
          <p:cNvPr id="28" name="Rounded Rectangle 27">
            <a:extLst>
              <a:ext uri="{FF2B5EF4-FFF2-40B4-BE49-F238E27FC236}">
                <a16:creationId xmlns:a16="http://schemas.microsoft.com/office/drawing/2014/main" id="{B8FB0134-E03E-DE4C-A604-99CE0BE3F9EB}"/>
              </a:ext>
            </a:extLst>
          </p:cNvPr>
          <p:cNvSpPr/>
          <p:nvPr/>
        </p:nvSpPr>
        <p:spPr>
          <a:xfrm>
            <a:off x="7351059" y="4347882"/>
            <a:ext cx="1613647" cy="430306"/>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ACC</a:t>
            </a:r>
            <a:endParaRPr lang="en-US" dirty="0"/>
          </a:p>
        </p:txBody>
      </p:sp>
      <p:sp>
        <p:nvSpPr>
          <p:cNvPr id="29" name="Rounded Rectangle 28">
            <a:extLst>
              <a:ext uri="{FF2B5EF4-FFF2-40B4-BE49-F238E27FC236}">
                <a16:creationId xmlns:a16="http://schemas.microsoft.com/office/drawing/2014/main" id="{41D94E11-D693-1042-BCA9-6F5B93210AE2}"/>
              </a:ext>
            </a:extLst>
          </p:cNvPr>
          <p:cNvSpPr/>
          <p:nvPr/>
        </p:nvSpPr>
        <p:spPr>
          <a:xfrm>
            <a:off x="9861176" y="3756211"/>
            <a:ext cx="1613647"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MAR</a:t>
            </a:r>
            <a:endParaRPr lang="en-US" dirty="0"/>
          </a:p>
        </p:txBody>
      </p:sp>
      <p:sp>
        <p:nvSpPr>
          <p:cNvPr id="30" name="Rounded Rectangle 29">
            <a:extLst>
              <a:ext uri="{FF2B5EF4-FFF2-40B4-BE49-F238E27FC236}">
                <a16:creationId xmlns:a16="http://schemas.microsoft.com/office/drawing/2014/main" id="{C3D5EB77-A37A-7D4D-A930-AE77D416480B}"/>
              </a:ext>
            </a:extLst>
          </p:cNvPr>
          <p:cNvSpPr/>
          <p:nvPr/>
        </p:nvSpPr>
        <p:spPr>
          <a:xfrm>
            <a:off x="9861176" y="4518210"/>
            <a:ext cx="1613647" cy="43030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MDR</a:t>
            </a:r>
            <a:endParaRPr lang="en-US" dirty="0"/>
          </a:p>
        </p:txBody>
      </p:sp>
      <p:sp>
        <p:nvSpPr>
          <p:cNvPr id="31" name="Rounded Rectangle 30">
            <a:extLst>
              <a:ext uri="{FF2B5EF4-FFF2-40B4-BE49-F238E27FC236}">
                <a16:creationId xmlns:a16="http://schemas.microsoft.com/office/drawing/2014/main" id="{A1E9448C-0F67-3D42-998F-EC6E38AAECC4}"/>
              </a:ext>
            </a:extLst>
          </p:cNvPr>
          <p:cNvSpPr/>
          <p:nvPr/>
        </p:nvSpPr>
        <p:spPr>
          <a:xfrm>
            <a:off x="9224681" y="3756211"/>
            <a:ext cx="636495"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IX</a:t>
            </a:r>
            <a:endParaRPr lang="en-US" dirty="0"/>
          </a:p>
        </p:txBody>
      </p:sp>
      <p:sp>
        <p:nvSpPr>
          <p:cNvPr id="32" name="Rounded Rectangle 31">
            <a:extLst>
              <a:ext uri="{FF2B5EF4-FFF2-40B4-BE49-F238E27FC236}">
                <a16:creationId xmlns:a16="http://schemas.microsoft.com/office/drawing/2014/main" id="{823C1699-2F01-3641-94DB-97429D3FCFF2}"/>
              </a:ext>
            </a:extLst>
          </p:cNvPr>
          <p:cNvSpPr/>
          <p:nvPr/>
        </p:nvSpPr>
        <p:spPr>
          <a:xfrm>
            <a:off x="7153836" y="5038163"/>
            <a:ext cx="2070845" cy="1685365"/>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Control Unit</a:t>
            </a:r>
          </a:p>
        </p:txBody>
      </p:sp>
      <p:sp>
        <p:nvSpPr>
          <p:cNvPr id="33" name="Rounded Rectangle 32">
            <a:extLst>
              <a:ext uri="{FF2B5EF4-FFF2-40B4-BE49-F238E27FC236}">
                <a16:creationId xmlns:a16="http://schemas.microsoft.com/office/drawing/2014/main" id="{7A470223-9B59-E641-B280-3359AAAB843B}"/>
              </a:ext>
            </a:extLst>
          </p:cNvPr>
          <p:cNvSpPr/>
          <p:nvPr/>
        </p:nvSpPr>
        <p:spPr>
          <a:xfrm>
            <a:off x="7351059" y="5450539"/>
            <a:ext cx="1613647" cy="268942"/>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PC</a:t>
            </a:r>
            <a:endParaRPr lang="en-US" sz="1600" dirty="0"/>
          </a:p>
        </p:txBody>
      </p:sp>
      <p:sp>
        <p:nvSpPr>
          <p:cNvPr id="34" name="Rounded Rectangle 33">
            <a:extLst>
              <a:ext uri="{FF2B5EF4-FFF2-40B4-BE49-F238E27FC236}">
                <a16:creationId xmlns:a16="http://schemas.microsoft.com/office/drawing/2014/main" id="{34F5C087-BBEC-A24E-83DB-CB6EA3BBEB98}"/>
              </a:ext>
            </a:extLst>
          </p:cNvPr>
          <p:cNvSpPr/>
          <p:nvPr/>
        </p:nvSpPr>
        <p:spPr>
          <a:xfrm>
            <a:off x="7351058" y="5791198"/>
            <a:ext cx="1613647" cy="268942"/>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CIR</a:t>
            </a:r>
            <a:endParaRPr lang="en-US" sz="1600" dirty="0"/>
          </a:p>
        </p:txBody>
      </p:sp>
      <p:sp>
        <p:nvSpPr>
          <p:cNvPr id="35" name="Rounded Rectangle 34">
            <a:extLst>
              <a:ext uri="{FF2B5EF4-FFF2-40B4-BE49-F238E27FC236}">
                <a16:creationId xmlns:a16="http://schemas.microsoft.com/office/drawing/2014/main" id="{1ABDA725-3D20-DA4A-B448-E8CB41B4D339}"/>
              </a:ext>
            </a:extLst>
          </p:cNvPr>
          <p:cNvSpPr/>
          <p:nvPr/>
        </p:nvSpPr>
        <p:spPr>
          <a:xfrm>
            <a:off x="7351057" y="6131857"/>
            <a:ext cx="1613647" cy="268942"/>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SR</a:t>
            </a:r>
            <a:endParaRPr lang="en-US" sz="1600" dirty="0"/>
          </a:p>
        </p:txBody>
      </p:sp>
    </p:spTree>
    <p:extLst>
      <p:ext uri="{BB962C8B-B14F-4D97-AF65-F5344CB8AC3E}">
        <p14:creationId xmlns:p14="http://schemas.microsoft.com/office/powerpoint/2010/main" val="3216534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3E11E-AD6D-E547-9DE2-4279542F1FC8}"/>
              </a:ext>
            </a:extLst>
          </p:cNvPr>
          <p:cNvSpPr>
            <a:spLocks noGrp="1"/>
          </p:cNvSpPr>
          <p:nvPr>
            <p:ph type="title"/>
          </p:nvPr>
        </p:nvSpPr>
        <p:spPr/>
        <p:txBody>
          <a:bodyPr>
            <a:normAutofit fontScale="90000"/>
          </a:bodyPr>
          <a:lstStyle/>
          <a:p>
            <a:r>
              <a:rPr lang="en-US" dirty="0"/>
              <a:t>Status Register</a:t>
            </a:r>
          </a:p>
        </p:txBody>
      </p:sp>
      <p:sp>
        <p:nvSpPr>
          <p:cNvPr id="3" name="Content Placeholder 2">
            <a:extLst>
              <a:ext uri="{FF2B5EF4-FFF2-40B4-BE49-F238E27FC236}">
                <a16:creationId xmlns:a16="http://schemas.microsoft.com/office/drawing/2014/main" id="{70D2F5D1-4DF8-5748-A1EF-BC72768DC64E}"/>
              </a:ext>
            </a:extLst>
          </p:cNvPr>
          <p:cNvSpPr>
            <a:spLocks noGrp="1"/>
          </p:cNvSpPr>
          <p:nvPr>
            <p:ph idx="1"/>
          </p:nvPr>
        </p:nvSpPr>
        <p:spPr/>
        <p:txBody>
          <a:bodyPr/>
          <a:lstStyle/>
          <a:p>
            <a:pPr>
              <a:tabLst>
                <a:tab pos="350838" algn="l"/>
              </a:tabLst>
            </a:pPr>
            <a:r>
              <a:rPr lang="en-US" dirty="0"/>
              <a:t>There are 8 conditions that it checks for:</a:t>
            </a:r>
          </a:p>
          <a:p>
            <a:pPr>
              <a:tabLst>
                <a:tab pos="350838" algn="l"/>
              </a:tabLst>
            </a:pPr>
            <a:r>
              <a:rPr lang="en-US" dirty="0"/>
              <a:t>I 	: Global Interrupt</a:t>
            </a:r>
          </a:p>
          <a:p>
            <a:pPr>
              <a:tabLst>
                <a:tab pos="350838" algn="l"/>
              </a:tabLst>
            </a:pPr>
            <a:r>
              <a:rPr lang="en-US" dirty="0"/>
              <a:t>T 	: Copy Storage</a:t>
            </a:r>
          </a:p>
          <a:p>
            <a:pPr>
              <a:tabLst>
                <a:tab pos="350838" algn="l"/>
              </a:tabLst>
            </a:pPr>
            <a:r>
              <a:rPr lang="en-US" dirty="0"/>
              <a:t>H	: Half Carry</a:t>
            </a:r>
          </a:p>
          <a:p>
            <a:pPr>
              <a:tabLst>
                <a:tab pos="350838" algn="l"/>
              </a:tabLst>
            </a:pPr>
            <a:r>
              <a:rPr lang="en-US" dirty="0"/>
              <a:t>S	: Sign </a:t>
            </a:r>
          </a:p>
          <a:p>
            <a:pPr>
              <a:tabLst>
                <a:tab pos="350838" algn="l"/>
              </a:tabLst>
            </a:pPr>
            <a:r>
              <a:rPr lang="en-US" dirty="0"/>
              <a:t>V 	: Two’s Compliment Overflow Flag</a:t>
            </a:r>
          </a:p>
          <a:p>
            <a:pPr>
              <a:tabLst>
                <a:tab pos="350838" algn="l"/>
              </a:tabLst>
            </a:pPr>
            <a:r>
              <a:rPr lang="en-US" dirty="0"/>
              <a:t>N	: Negative flag</a:t>
            </a:r>
          </a:p>
          <a:p>
            <a:pPr>
              <a:tabLst>
                <a:tab pos="350838" algn="l"/>
              </a:tabLst>
            </a:pPr>
            <a:r>
              <a:rPr lang="en-US" dirty="0"/>
              <a:t>Z	: Zero flag</a:t>
            </a:r>
          </a:p>
          <a:p>
            <a:pPr>
              <a:tabLst>
                <a:tab pos="350838" algn="l"/>
              </a:tabLst>
            </a:pPr>
            <a:r>
              <a:rPr lang="en-US" dirty="0"/>
              <a:t>C	: Carry Flag</a:t>
            </a:r>
          </a:p>
          <a:p>
            <a:endParaRPr lang="en-US" dirty="0"/>
          </a:p>
        </p:txBody>
      </p:sp>
      <p:graphicFrame>
        <p:nvGraphicFramePr>
          <p:cNvPr id="4" name="Table 3">
            <a:extLst>
              <a:ext uri="{FF2B5EF4-FFF2-40B4-BE49-F238E27FC236}">
                <a16:creationId xmlns:a16="http://schemas.microsoft.com/office/drawing/2014/main" id="{5D94217B-5CB9-F94F-BAB2-B3B88DEEDCB6}"/>
              </a:ext>
            </a:extLst>
          </p:cNvPr>
          <p:cNvGraphicFramePr>
            <a:graphicFrameLocks noGrp="1"/>
          </p:cNvGraphicFramePr>
          <p:nvPr>
            <p:extLst>
              <p:ext uri="{D42A27DB-BD31-4B8C-83A1-F6EECF244321}">
                <p14:modId xmlns:p14="http://schemas.microsoft.com/office/powerpoint/2010/main" val="4253042323"/>
              </p:ext>
            </p:extLst>
          </p:nvPr>
        </p:nvGraphicFramePr>
        <p:xfrm>
          <a:off x="1879599" y="5562599"/>
          <a:ext cx="8128000" cy="103632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3558625713"/>
                    </a:ext>
                  </a:extLst>
                </a:gridCol>
                <a:gridCol w="1016000">
                  <a:extLst>
                    <a:ext uri="{9D8B030D-6E8A-4147-A177-3AD203B41FA5}">
                      <a16:colId xmlns:a16="http://schemas.microsoft.com/office/drawing/2014/main" val="2098188914"/>
                    </a:ext>
                  </a:extLst>
                </a:gridCol>
                <a:gridCol w="1016000">
                  <a:extLst>
                    <a:ext uri="{9D8B030D-6E8A-4147-A177-3AD203B41FA5}">
                      <a16:colId xmlns:a16="http://schemas.microsoft.com/office/drawing/2014/main" val="189506988"/>
                    </a:ext>
                  </a:extLst>
                </a:gridCol>
                <a:gridCol w="1016000">
                  <a:extLst>
                    <a:ext uri="{9D8B030D-6E8A-4147-A177-3AD203B41FA5}">
                      <a16:colId xmlns:a16="http://schemas.microsoft.com/office/drawing/2014/main" val="756362066"/>
                    </a:ext>
                  </a:extLst>
                </a:gridCol>
                <a:gridCol w="1016000">
                  <a:extLst>
                    <a:ext uri="{9D8B030D-6E8A-4147-A177-3AD203B41FA5}">
                      <a16:colId xmlns:a16="http://schemas.microsoft.com/office/drawing/2014/main" val="2764199941"/>
                    </a:ext>
                  </a:extLst>
                </a:gridCol>
                <a:gridCol w="1016000">
                  <a:extLst>
                    <a:ext uri="{9D8B030D-6E8A-4147-A177-3AD203B41FA5}">
                      <a16:colId xmlns:a16="http://schemas.microsoft.com/office/drawing/2014/main" val="1622027299"/>
                    </a:ext>
                  </a:extLst>
                </a:gridCol>
                <a:gridCol w="1016000">
                  <a:extLst>
                    <a:ext uri="{9D8B030D-6E8A-4147-A177-3AD203B41FA5}">
                      <a16:colId xmlns:a16="http://schemas.microsoft.com/office/drawing/2014/main" val="3260499231"/>
                    </a:ext>
                  </a:extLst>
                </a:gridCol>
                <a:gridCol w="1016000">
                  <a:extLst>
                    <a:ext uri="{9D8B030D-6E8A-4147-A177-3AD203B41FA5}">
                      <a16:colId xmlns:a16="http://schemas.microsoft.com/office/drawing/2014/main" val="2187175831"/>
                    </a:ext>
                  </a:extLst>
                </a:gridCol>
              </a:tblGrid>
              <a:tr h="370840">
                <a:tc>
                  <a:txBody>
                    <a:bodyPr/>
                    <a:lstStyle/>
                    <a:p>
                      <a:pPr algn="ctr"/>
                      <a:r>
                        <a:rPr lang="en-US" sz="2800" dirty="0"/>
                        <a:t>I</a:t>
                      </a:r>
                    </a:p>
                  </a:txBody>
                  <a:tcPr>
                    <a:solidFill>
                      <a:srgbClr val="00B0F0"/>
                    </a:solidFill>
                  </a:tcPr>
                </a:tc>
                <a:tc>
                  <a:txBody>
                    <a:bodyPr/>
                    <a:lstStyle/>
                    <a:p>
                      <a:pPr algn="ctr"/>
                      <a:r>
                        <a:rPr lang="en-US" sz="2800" dirty="0"/>
                        <a:t>T</a:t>
                      </a:r>
                    </a:p>
                  </a:txBody>
                  <a:tcPr>
                    <a:solidFill>
                      <a:srgbClr val="00B0F0"/>
                    </a:solidFill>
                  </a:tcPr>
                </a:tc>
                <a:tc>
                  <a:txBody>
                    <a:bodyPr/>
                    <a:lstStyle/>
                    <a:p>
                      <a:pPr algn="ctr"/>
                      <a:r>
                        <a:rPr lang="en-US" sz="2800" dirty="0"/>
                        <a:t>H</a:t>
                      </a:r>
                    </a:p>
                  </a:txBody>
                  <a:tcPr>
                    <a:solidFill>
                      <a:srgbClr val="00B0F0"/>
                    </a:solidFill>
                  </a:tcPr>
                </a:tc>
                <a:tc>
                  <a:txBody>
                    <a:bodyPr/>
                    <a:lstStyle/>
                    <a:p>
                      <a:pPr algn="ctr"/>
                      <a:r>
                        <a:rPr lang="en-US" sz="2800" dirty="0"/>
                        <a:t>S</a:t>
                      </a:r>
                    </a:p>
                  </a:txBody>
                  <a:tcPr>
                    <a:solidFill>
                      <a:srgbClr val="00B0F0"/>
                    </a:solidFill>
                  </a:tcPr>
                </a:tc>
                <a:tc>
                  <a:txBody>
                    <a:bodyPr/>
                    <a:lstStyle/>
                    <a:p>
                      <a:pPr algn="ctr"/>
                      <a:r>
                        <a:rPr lang="en-US" sz="2800" dirty="0"/>
                        <a:t>V</a:t>
                      </a:r>
                    </a:p>
                  </a:txBody>
                  <a:tcPr>
                    <a:solidFill>
                      <a:srgbClr val="00B0F0"/>
                    </a:solidFill>
                  </a:tcPr>
                </a:tc>
                <a:tc>
                  <a:txBody>
                    <a:bodyPr/>
                    <a:lstStyle/>
                    <a:p>
                      <a:pPr algn="ctr"/>
                      <a:r>
                        <a:rPr lang="en-US" sz="2800" dirty="0"/>
                        <a:t>N</a:t>
                      </a:r>
                    </a:p>
                  </a:txBody>
                  <a:tcPr>
                    <a:solidFill>
                      <a:srgbClr val="00B0F0"/>
                    </a:solidFill>
                  </a:tcPr>
                </a:tc>
                <a:tc>
                  <a:txBody>
                    <a:bodyPr/>
                    <a:lstStyle/>
                    <a:p>
                      <a:pPr algn="ctr"/>
                      <a:r>
                        <a:rPr lang="en-US" sz="2800" dirty="0"/>
                        <a:t>Z</a:t>
                      </a:r>
                    </a:p>
                  </a:txBody>
                  <a:tcPr>
                    <a:solidFill>
                      <a:srgbClr val="00B0F0"/>
                    </a:solidFill>
                  </a:tcPr>
                </a:tc>
                <a:tc>
                  <a:txBody>
                    <a:bodyPr/>
                    <a:lstStyle/>
                    <a:p>
                      <a:pPr algn="ctr"/>
                      <a:r>
                        <a:rPr lang="en-US" sz="2800" dirty="0"/>
                        <a:t>C</a:t>
                      </a:r>
                    </a:p>
                  </a:txBody>
                  <a:tcPr>
                    <a:solidFill>
                      <a:srgbClr val="00B0F0"/>
                    </a:solidFill>
                  </a:tcPr>
                </a:tc>
                <a:extLst>
                  <a:ext uri="{0D108BD9-81ED-4DB2-BD59-A6C34878D82A}">
                    <a16:rowId xmlns:a16="http://schemas.microsoft.com/office/drawing/2014/main" val="2462338948"/>
                  </a:ext>
                </a:extLst>
              </a:tr>
              <a:tr h="370840">
                <a:tc>
                  <a:txBody>
                    <a:bodyPr/>
                    <a:lstStyle/>
                    <a:p>
                      <a:pPr algn="ctr"/>
                      <a:endParaRPr lang="en-US" sz="2800" dirty="0"/>
                    </a:p>
                  </a:txBody>
                  <a:tcPr>
                    <a:solidFill>
                      <a:srgbClr val="00B0F0"/>
                    </a:solidFill>
                  </a:tcPr>
                </a:tc>
                <a:tc>
                  <a:txBody>
                    <a:bodyPr/>
                    <a:lstStyle/>
                    <a:p>
                      <a:pPr algn="ctr"/>
                      <a:endParaRPr lang="en-US" sz="2800" dirty="0"/>
                    </a:p>
                  </a:txBody>
                  <a:tcPr>
                    <a:solidFill>
                      <a:srgbClr val="00B0F0"/>
                    </a:solidFill>
                  </a:tcPr>
                </a:tc>
                <a:tc>
                  <a:txBody>
                    <a:bodyPr/>
                    <a:lstStyle/>
                    <a:p>
                      <a:pPr algn="ctr"/>
                      <a:endParaRPr lang="en-US" sz="2800" dirty="0"/>
                    </a:p>
                  </a:txBody>
                  <a:tcPr>
                    <a:solidFill>
                      <a:srgbClr val="00B0F0"/>
                    </a:solidFill>
                  </a:tcPr>
                </a:tc>
                <a:tc>
                  <a:txBody>
                    <a:bodyPr/>
                    <a:lstStyle/>
                    <a:p>
                      <a:pPr algn="ctr"/>
                      <a:endParaRPr lang="en-US" sz="2800" dirty="0"/>
                    </a:p>
                  </a:txBody>
                  <a:tcPr>
                    <a:solidFill>
                      <a:srgbClr val="00B0F0"/>
                    </a:solidFill>
                  </a:tcPr>
                </a:tc>
                <a:tc>
                  <a:txBody>
                    <a:bodyPr/>
                    <a:lstStyle/>
                    <a:p>
                      <a:pPr algn="ctr"/>
                      <a:endParaRPr lang="en-US" sz="2800" dirty="0"/>
                    </a:p>
                  </a:txBody>
                  <a:tcPr>
                    <a:solidFill>
                      <a:srgbClr val="00B0F0"/>
                    </a:solidFill>
                  </a:tcPr>
                </a:tc>
                <a:tc>
                  <a:txBody>
                    <a:bodyPr/>
                    <a:lstStyle/>
                    <a:p>
                      <a:pPr algn="ctr"/>
                      <a:endParaRPr lang="en-US" sz="2800" dirty="0"/>
                    </a:p>
                  </a:txBody>
                  <a:tcPr>
                    <a:solidFill>
                      <a:srgbClr val="00B0F0"/>
                    </a:solidFill>
                  </a:tcPr>
                </a:tc>
                <a:tc>
                  <a:txBody>
                    <a:bodyPr/>
                    <a:lstStyle/>
                    <a:p>
                      <a:pPr algn="ctr"/>
                      <a:endParaRPr lang="en-US" sz="2800" dirty="0"/>
                    </a:p>
                  </a:txBody>
                  <a:tcPr>
                    <a:solidFill>
                      <a:srgbClr val="00B0F0"/>
                    </a:solidFill>
                  </a:tcPr>
                </a:tc>
                <a:tc>
                  <a:txBody>
                    <a:bodyPr/>
                    <a:lstStyle/>
                    <a:p>
                      <a:pPr algn="ctr"/>
                      <a:endParaRPr lang="en-US" sz="2800" dirty="0"/>
                    </a:p>
                  </a:txBody>
                  <a:tcPr>
                    <a:solidFill>
                      <a:srgbClr val="00B0F0"/>
                    </a:solidFill>
                  </a:tcPr>
                </a:tc>
                <a:extLst>
                  <a:ext uri="{0D108BD9-81ED-4DB2-BD59-A6C34878D82A}">
                    <a16:rowId xmlns:a16="http://schemas.microsoft.com/office/drawing/2014/main" val="2426887772"/>
                  </a:ext>
                </a:extLst>
              </a:tr>
            </a:tbl>
          </a:graphicData>
        </a:graphic>
      </p:graphicFrame>
    </p:spTree>
    <p:extLst>
      <p:ext uri="{BB962C8B-B14F-4D97-AF65-F5344CB8AC3E}">
        <p14:creationId xmlns:p14="http://schemas.microsoft.com/office/powerpoint/2010/main" val="27828878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3E11E-AD6D-E547-9DE2-4279542F1FC8}"/>
              </a:ext>
            </a:extLst>
          </p:cNvPr>
          <p:cNvSpPr>
            <a:spLocks noGrp="1"/>
          </p:cNvSpPr>
          <p:nvPr>
            <p:ph type="title"/>
          </p:nvPr>
        </p:nvSpPr>
        <p:spPr/>
        <p:txBody>
          <a:bodyPr>
            <a:normAutofit fontScale="90000"/>
          </a:bodyPr>
          <a:lstStyle/>
          <a:p>
            <a:r>
              <a:rPr lang="en-US" dirty="0"/>
              <a:t>Status Register</a:t>
            </a:r>
          </a:p>
        </p:txBody>
      </p:sp>
      <p:sp>
        <p:nvSpPr>
          <p:cNvPr id="3" name="Content Placeholder 2">
            <a:extLst>
              <a:ext uri="{FF2B5EF4-FFF2-40B4-BE49-F238E27FC236}">
                <a16:creationId xmlns:a16="http://schemas.microsoft.com/office/drawing/2014/main" id="{70D2F5D1-4DF8-5748-A1EF-BC72768DC64E}"/>
              </a:ext>
            </a:extLst>
          </p:cNvPr>
          <p:cNvSpPr>
            <a:spLocks noGrp="1"/>
          </p:cNvSpPr>
          <p:nvPr>
            <p:ph idx="1"/>
          </p:nvPr>
        </p:nvSpPr>
        <p:spPr/>
        <p:txBody>
          <a:bodyPr numCol="2" spcCol="180000">
            <a:normAutofit fontScale="92500" lnSpcReduction="10000"/>
          </a:bodyPr>
          <a:lstStyle/>
          <a:p>
            <a:pPr>
              <a:tabLst>
                <a:tab pos="350838" algn="l"/>
              </a:tabLst>
            </a:pPr>
            <a:br>
              <a:rPr lang="en-US" dirty="0"/>
            </a:br>
            <a:r>
              <a:rPr lang="en-US" dirty="0"/>
              <a:t>I 	: Global Interrupt </a:t>
            </a:r>
          </a:p>
          <a:p>
            <a:pPr>
              <a:tabLst>
                <a:tab pos="350838" algn="l"/>
              </a:tabLst>
            </a:pPr>
            <a:r>
              <a:rPr lang="en-US" dirty="0"/>
              <a:t>If you want to have interrupts you set this to 1</a:t>
            </a:r>
          </a:p>
          <a:p>
            <a:pPr>
              <a:tabLst>
                <a:tab pos="350838" algn="l"/>
              </a:tabLst>
            </a:pPr>
            <a:endParaRPr lang="en-US" dirty="0"/>
          </a:p>
          <a:p>
            <a:pPr>
              <a:tabLst>
                <a:tab pos="350838" algn="l"/>
              </a:tabLst>
            </a:pPr>
            <a:r>
              <a:rPr lang="en-US" dirty="0"/>
              <a:t>T 	: Copy Storage</a:t>
            </a:r>
          </a:p>
          <a:p>
            <a:pPr>
              <a:tabLst>
                <a:tab pos="350838" algn="l"/>
              </a:tabLst>
            </a:pPr>
            <a:r>
              <a:rPr lang="en-US" dirty="0"/>
              <a:t>If you want one bit to be copied </a:t>
            </a:r>
          </a:p>
          <a:p>
            <a:pPr>
              <a:tabLst>
                <a:tab pos="350838" algn="l"/>
              </a:tabLst>
            </a:pPr>
            <a:endParaRPr lang="en-US" dirty="0"/>
          </a:p>
          <a:p>
            <a:pPr>
              <a:tabLst>
                <a:tab pos="350838" algn="l"/>
              </a:tabLst>
            </a:pPr>
            <a:r>
              <a:rPr lang="en-US" dirty="0"/>
              <a:t>H	: Half Carry</a:t>
            </a:r>
          </a:p>
          <a:p>
            <a:pPr>
              <a:tabLst>
                <a:tab pos="350838" algn="l"/>
              </a:tabLst>
            </a:pPr>
            <a:r>
              <a:rPr lang="en-US" dirty="0"/>
              <a:t>If you have a half-carry operation (more on this in Year 13)</a:t>
            </a:r>
          </a:p>
          <a:p>
            <a:pPr>
              <a:tabLst>
                <a:tab pos="350838" algn="l"/>
              </a:tabLst>
            </a:pPr>
            <a:endParaRPr lang="en-US" dirty="0"/>
          </a:p>
          <a:p>
            <a:pPr>
              <a:tabLst>
                <a:tab pos="350838" algn="l"/>
              </a:tabLst>
            </a:pPr>
            <a:r>
              <a:rPr lang="en-US" dirty="0"/>
              <a:t>S	: Sign </a:t>
            </a:r>
          </a:p>
          <a:p>
            <a:pPr>
              <a:tabLst>
                <a:tab pos="350838" algn="l"/>
              </a:tabLst>
            </a:pPr>
            <a:r>
              <a:rPr lang="en-US" dirty="0"/>
              <a:t>Says if the result is not a simple integer </a:t>
            </a:r>
          </a:p>
          <a:p>
            <a:pPr>
              <a:tabLst>
                <a:tab pos="350838" algn="l"/>
              </a:tabLst>
            </a:pPr>
            <a:endParaRPr lang="en-US" dirty="0"/>
          </a:p>
          <a:p>
            <a:pPr>
              <a:tabLst>
                <a:tab pos="350838" algn="l"/>
              </a:tabLst>
            </a:pPr>
            <a:r>
              <a:rPr lang="en-US" dirty="0"/>
              <a:t>V 	: Two’s Compliment Overflow Flag</a:t>
            </a:r>
          </a:p>
          <a:p>
            <a:pPr>
              <a:tabLst>
                <a:tab pos="350838" algn="l"/>
              </a:tabLst>
            </a:pPr>
            <a:r>
              <a:rPr lang="en-US" dirty="0"/>
              <a:t>If you have overflow after two’s complement</a:t>
            </a:r>
          </a:p>
          <a:p>
            <a:pPr>
              <a:tabLst>
                <a:tab pos="350838" algn="l"/>
              </a:tabLst>
            </a:pPr>
            <a:endParaRPr lang="en-US" dirty="0"/>
          </a:p>
          <a:p>
            <a:pPr>
              <a:tabLst>
                <a:tab pos="350838" algn="l"/>
              </a:tabLst>
            </a:pPr>
            <a:r>
              <a:rPr lang="en-US" dirty="0"/>
              <a:t>N	: Negative flag</a:t>
            </a:r>
          </a:p>
          <a:p>
            <a:pPr>
              <a:tabLst>
                <a:tab pos="350838" algn="l"/>
              </a:tabLst>
            </a:pPr>
            <a:r>
              <a:rPr lang="en-US" dirty="0"/>
              <a:t>Says if the result is a negative number</a:t>
            </a:r>
          </a:p>
          <a:p>
            <a:pPr>
              <a:tabLst>
                <a:tab pos="350838" algn="l"/>
              </a:tabLst>
            </a:pPr>
            <a:endParaRPr lang="en-US" dirty="0"/>
          </a:p>
          <a:p>
            <a:pPr>
              <a:tabLst>
                <a:tab pos="350838" algn="l"/>
              </a:tabLst>
            </a:pPr>
            <a:r>
              <a:rPr lang="en-US" dirty="0"/>
              <a:t>Z	: Zero flag</a:t>
            </a:r>
          </a:p>
          <a:p>
            <a:pPr>
              <a:tabLst>
                <a:tab pos="350838" algn="l"/>
              </a:tabLst>
            </a:pPr>
            <a:r>
              <a:rPr lang="en-US" dirty="0"/>
              <a:t>Says if the result is a zero</a:t>
            </a:r>
          </a:p>
          <a:p>
            <a:pPr>
              <a:tabLst>
                <a:tab pos="350838" algn="l"/>
              </a:tabLst>
            </a:pPr>
            <a:endParaRPr lang="en-US" dirty="0"/>
          </a:p>
          <a:p>
            <a:pPr>
              <a:tabLst>
                <a:tab pos="350838" algn="l"/>
              </a:tabLst>
            </a:pPr>
            <a:r>
              <a:rPr lang="en-US" dirty="0"/>
              <a:t>C	: Carry Flag</a:t>
            </a:r>
          </a:p>
          <a:p>
            <a:pPr>
              <a:tabLst>
                <a:tab pos="350838" algn="l"/>
              </a:tabLst>
            </a:pPr>
            <a:r>
              <a:rPr lang="en-US" dirty="0"/>
              <a:t>Says if we need to carry a bit </a:t>
            </a:r>
          </a:p>
        </p:txBody>
      </p:sp>
    </p:spTree>
    <p:extLst>
      <p:ext uri="{BB962C8B-B14F-4D97-AF65-F5344CB8AC3E}">
        <p14:creationId xmlns:p14="http://schemas.microsoft.com/office/powerpoint/2010/main" val="15115884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B026F-2475-4E42-92ED-8FD47D5E50B3}"/>
              </a:ext>
            </a:extLst>
          </p:cNvPr>
          <p:cNvSpPr>
            <a:spLocks noGrp="1"/>
          </p:cNvSpPr>
          <p:nvPr>
            <p:ph type="title"/>
          </p:nvPr>
        </p:nvSpPr>
        <p:spPr/>
        <p:txBody>
          <a:bodyPr>
            <a:normAutofit fontScale="90000"/>
          </a:bodyPr>
          <a:lstStyle/>
          <a:p>
            <a:r>
              <a:rPr lang="en-US" dirty="0"/>
              <a:t>Status Register</a:t>
            </a:r>
          </a:p>
        </p:txBody>
      </p:sp>
      <p:sp>
        <p:nvSpPr>
          <p:cNvPr id="3" name="Content Placeholder 2">
            <a:extLst>
              <a:ext uri="{FF2B5EF4-FFF2-40B4-BE49-F238E27FC236}">
                <a16:creationId xmlns:a16="http://schemas.microsoft.com/office/drawing/2014/main" id="{EBE2FFF5-6196-2D4D-9FAC-4B504CF8EA60}"/>
              </a:ext>
            </a:extLst>
          </p:cNvPr>
          <p:cNvSpPr>
            <a:spLocks noGrp="1"/>
          </p:cNvSpPr>
          <p:nvPr>
            <p:ph idx="1"/>
          </p:nvPr>
        </p:nvSpPr>
        <p:spPr/>
        <p:txBody>
          <a:bodyPr>
            <a:normAutofit fontScale="77500" lnSpcReduction="20000"/>
          </a:bodyPr>
          <a:lstStyle/>
          <a:p>
            <a:r>
              <a:rPr lang="en-US" dirty="0"/>
              <a:t>So if our status register looks like this:</a:t>
            </a:r>
          </a:p>
          <a:p>
            <a:endParaRPr lang="en-US" dirty="0"/>
          </a:p>
          <a:p>
            <a:endParaRPr lang="en-US" dirty="0"/>
          </a:p>
          <a:p>
            <a:endParaRPr lang="en-US" dirty="0"/>
          </a:p>
          <a:p>
            <a:endParaRPr lang="en-US" dirty="0"/>
          </a:p>
          <a:p>
            <a:r>
              <a:rPr lang="en-US" dirty="0"/>
              <a:t>It will mean:</a:t>
            </a:r>
          </a:p>
          <a:p>
            <a:pPr>
              <a:tabLst>
                <a:tab pos="350838" algn="l"/>
                <a:tab pos="750888" algn="l"/>
              </a:tabLst>
            </a:pPr>
            <a:r>
              <a:rPr lang="en-US" dirty="0"/>
              <a:t>I 	= 1 = We will allow interrupts</a:t>
            </a:r>
          </a:p>
          <a:p>
            <a:pPr>
              <a:tabLst>
                <a:tab pos="350838" algn="l"/>
                <a:tab pos="750888" algn="l"/>
              </a:tabLst>
            </a:pPr>
            <a:r>
              <a:rPr lang="en-US" dirty="0"/>
              <a:t>T 	= 0 = Nothing to copy</a:t>
            </a:r>
          </a:p>
          <a:p>
            <a:pPr>
              <a:tabLst>
                <a:tab pos="350838" algn="l"/>
                <a:tab pos="750888" algn="l"/>
              </a:tabLst>
            </a:pPr>
            <a:r>
              <a:rPr lang="en-US" dirty="0"/>
              <a:t>H 	= 0 = Its not half-carry</a:t>
            </a:r>
          </a:p>
          <a:p>
            <a:pPr>
              <a:tabLst>
                <a:tab pos="350838" algn="l"/>
                <a:tab pos="750888" algn="l"/>
              </a:tabLst>
            </a:pPr>
            <a:r>
              <a:rPr lang="en-US" dirty="0"/>
              <a:t>S 	= 1 = It is not a normal integer </a:t>
            </a:r>
          </a:p>
          <a:p>
            <a:pPr>
              <a:tabLst>
                <a:tab pos="350838" algn="l"/>
                <a:tab pos="750888" algn="l"/>
              </a:tabLst>
            </a:pPr>
            <a:r>
              <a:rPr lang="en-US" dirty="0"/>
              <a:t>V 	= 0 = Its not two complement overflow</a:t>
            </a:r>
          </a:p>
          <a:p>
            <a:pPr>
              <a:tabLst>
                <a:tab pos="350838" algn="l"/>
                <a:tab pos="750888" algn="l"/>
              </a:tabLst>
            </a:pPr>
            <a:r>
              <a:rPr lang="en-US" dirty="0"/>
              <a:t>N 	= 1 = It is a negative number </a:t>
            </a:r>
          </a:p>
          <a:p>
            <a:pPr>
              <a:tabLst>
                <a:tab pos="350838" algn="l"/>
                <a:tab pos="750888" algn="l"/>
              </a:tabLst>
            </a:pPr>
            <a:r>
              <a:rPr lang="en-US" dirty="0"/>
              <a:t>Z 	= 0 = Its not zero </a:t>
            </a:r>
          </a:p>
          <a:p>
            <a:pPr>
              <a:tabLst>
                <a:tab pos="350838" algn="l"/>
                <a:tab pos="750888" algn="l"/>
              </a:tabLst>
            </a:pPr>
            <a:r>
              <a:rPr lang="en-US" dirty="0"/>
              <a:t>C 	= 1 = We will need to carry </a:t>
            </a:r>
          </a:p>
          <a:p>
            <a:endParaRPr lang="en-US" dirty="0"/>
          </a:p>
          <a:p>
            <a:r>
              <a:rPr lang="en-US" dirty="0"/>
              <a:t>We don’t actually know what math function we did or what the answer is, but we know INFORMATION about the answer. That’s what the Status Register does</a:t>
            </a:r>
          </a:p>
        </p:txBody>
      </p:sp>
      <p:graphicFrame>
        <p:nvGraphicFramePr>
          <p:cNvPr id="4" name="Table 3">
            <a:extLst>
              <a:ext uri="{FF2B5EF4-FFF2-40B4-BE49-F238E27FC236}">
                <a16:creationId xmlns:a16="http://schemas.microsoft.com/office/drawing/2014/main" id="{D42B0EA6-0350-554C-B7A9-5499D1B6266D}"/>
              </a:ext>
            </a:extLst>
          </p:cNvPr>
          <p:cNvGraphicFramePr>
            <a:graphicFrameLocks noGrp="1"/>
          </p:cNvGraphicFramePr>
          <p:nvPr>
            <p:extLst>
              <p:ext uri="{D42A27DB-BD31-4B8C-83A1-F6EECF244321}">
                <p14:modId xmlns:p14="http://schemas.microsoft.com/office/powerpoint/2010/main" val="2657414360"/>
              </p:ext>
            </p:extLst>
          </p:nvPr>
        </p:nvGraphicFramePr>
        <p:xfrm>
          <a:off x="1557865" y="1278466"/>
          <a:ext cx="8128000" cy="103632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3558625713"/>
                    </a:ext>
                  </a:extLst>
                </a:gridCol>
                <a:gridCol w="1016000">
                  <a:extLst>
                    <a:ext uri="{9D8B030D-6E8A-4147-A177-3AD203B41FA5}">
                      <a16:colId xmlns:a16="http://schemas.microsoft.com/office/drawing/2014/main" val="2098188914"/>
                    </a:ext>
                  </a:extLst>
                </a:gridCol>
                <a:gridCol w="1016000">
                  <a:extLst>
                    <a:ext uri="{9D8B030D-6E8A-4147-A177-3AD203B41FA5}">
                      <a16:colId xmlns:a16="http://schemas.microsoft.com/office/drawing/2014/main" val="189506988"/>
                    </a:ext>
                  </a:extLst>
                </a:gridCol>
                <a:gridCol w="1016000">
                  <a:extLst>
                    <a:ext uri="{9D8B030D-6E8A-4147-A177-3AD203B41FA5}">
                      <a16:colId xmlns:a16="http://schemas.microsoft.com/office/drawing/2014/main" val="756362066"/>
                    </a:ext>
                  </a:extLst>
                </a:gridCol>
                <a:gridCol w="1016000">
                  <a:extLst>
                    <a:ext uri="{9D8B030D-6E8A-4147-A177-3AD203B41FA5}">
                      <a16:colId xmlns:a16="http://schemas.microsoft.com/office/drawing/2014/main" val="2764199941"/>
                    </a:ext>
                  </a:extLst>
                </a:gridCol>
                <a:gridCol w="1016000">
                  <a:extLst>
                    <a:ext uri="{9D8B030D-6E8A-4147-A177-3AD203B41FA5}">
                      <a16:colId xmlns:a16="http://schemas.microsoft.com/office/drawing/2014/main" val="1622027299"/>
                    </a:ext>
                  </a:extLst>
                </a:gridCol>
                <a:gridCol w="1016000">
                  <a:extLst>
                    <a:ext uri="{9D8B030D-6E8A-4147-A177-3AD203B41FA5}">
                      <a16:colId xmlns:a16="http://schemas.microsoft.com/office/drawing/2014/main" val="3260499231"/>
                    </a:ext>
                  </a:extLst>
                </a:gridCol>
                <a:gridCol w="1016000">
                  <a:extLst>
                    <a:ext uri="{9D8B030D-6E8A-4147-A177-3AD203B41FA5}">
                      <a16:colId xmlns:a16="http://schemas.microsoft.com/office/drawing/2014/main" val="2187175831"/>
                    </a:ext>
                  </a:extLst>
                </a:gridCol>
              </a:tblGrid>
              <a:tr h="370840">
                <a:tc>
                  <a:txBody>
                    <a:bodyPr/>
                    <a:lstStyle/>
                    <a:p>
                      <a:pPr algn="ctr"/>
                      <a:r>
                        <a:rPr lang="en-US" sz="2800" dirty="0"/>
                        <a:t>I</a:t>
                      </a:r>
                    </a:p>
                  </a:txBody>
                  <a:tcPr>
                    <a:solidFill>
                      <a:srgbClr val="00B0F0"/>
                    </a:solidFill>
                  </a:tcPr>
                </a:tc>
                <a:tc>
                  <a:txBody>
                    <a:bodyPr/>
                    <a:lstStyle/>
                    <a:p>
                      <a:pPr algn="ctr"/>
                      <a:r>
                        <a:rPr lang="en-US" sz="2800" dirty="0"/>
                        <a:t>T</a:t>
                      </a:r>
                    </a:p>
                  </a:txBody>
                  <a:tcPr>
                    <a:solidFill>
                      <a:srgbClr val="00B0F0"/>
                    </a:solidFill>
                  </a:tcPr>
                </a:tc>
                <a:tc>
                  <a:txBody>
                    <a:bodyPr/>
                    <a:lstStyle/>
                    <a:p>
                      <a:pPr algn="ctr"/>
                      <a:r>
                        <a:rPr lang="en-US" sz="2800" dirty="0"/>
                        <a:t>H</a:t>
                      </a:r>
                    </a:p>
                  </a:txBody>
                  <a:tcPr>
                    <a:solidFill>
                      <a:srgbClr val="00B0F0"/>
                    </a:solidFill>
                  </a:tcPr>
                </a:tc>
                <a:tc>
                  <a:txBody>
                    <a:bodyPr/>
                    <a:lstStyle/>
                    <a:p>
                      <a:pPr algn="ctr"/>
                      <a:r>
                        <a:rPr lang="en-US" sz="2800" dirty="0"/>
                        <a:t>S</a:t>
                      </a:r>
                    </a:p>
                  </a:txBody>
                  <a:tcPr>
                    <a:solidFill>
                      <a:srgbClr val="00B0F0"/>
                    </a:solidFill>
                  </a:tcPr>
                </a:tc>
                <a:tc>
                  <a:txBody>
                    <a:bodyPr/>
                    <a:lstStyle/>
                    <a:p>
                      <a:pPr algn="ctr"/>
                      <a:r>
                        <a:rPr lang="en-US" sz="2800" dirty="0"/>
                        <a:t>V</a:t>
                      </a:r>
                    </a:p>
                  </a:txBody>
                  <a:tcPr>
                    <a:solidFill>
                      <a:srgbClr val="00B0F0"/>
                    </a:solidFill>
                  </a:tcPr>
                </a:tc>
                <a:tc>
                  <a:txBody>
                    <a:bodyPr/>
                    <a:lstStyle/>
                    <a:p>
                      <a:pPr algn="ctr"/>
                      <a:r>
                        <a:rPr lang="en-US" sz="2800" dirty="0"/>
                        <a:t>N</a:t>
                      </a:r>
                    </a:p>
                  </a:txBody>
                  <a:tcPr>
                    <a:solidFill>
                      <a:srgbClr val="00B0F0"/>
                    </a:solidFill>
                  </a:tcPr>
                </a:tc>
                <a:tc>
                  <a:txBody>
                    <a:bodyPr/>
                    <a:lstStyle/>
                    <a:p>
                      <a:pPr algn="ctr"/>
                      <a:r>
                        <a:rPr lang="en-US" sz="2800" dirty="0"/>
                        <a:t>Z</a:t>
                      </a:r>
                    </a:p>
                  </a:txBody>
                  <a:tcPr>
                    <a:solidFill>
                      <a:srgbClr val="00B0F0"/>
                    </a:solidFill>
                  </a:tcPr>
                </a:tc>
                <a:tc>
                  <a:txBody>
                    <a:bodyPr/>
                    <a:lstStyle/>
                    <a:p>
                      <a:pPr algn="ctr"/>
                      <a:r>
                        <a:rPr lang="en-US" sz="2800" dirty="0"/>
                        <a:t>C</a:t>
                      </a:r>
                    </a:p>
                  </a:txBody>
                  <a:tcPr>
                    <a:solidFill>
                      <a:srgbClr val="00B0F0"/>
                    </a:solidFill>
                  </a:tcPr>
                </a:tc>
                <a:extLst>
                  <a:ext uri="{0D108BD9-81ED-4DB2-BD59-A6C34878D82A}">
                    <a16:rowId xmlns:a16="http://schemas.microsoft.com/office/drawing/2014/main" val="2462338948"/>
                  </a:ext>
                </a:extLst>
              </a:tr>
              <a:tr h="370840">
                <a:tc>
                  <a:txBody>
                    <a:bodyPr/>
                    <a:lstStyle/>
                    <a:p>
                      <a:pPr algn="ctr"/>
                      <a:r>
                        <a:rPr lang="en-US" sz="2800" dirty="0"/>
                        <a:t>1</a:t>
                      </a:r>
                    </a:p>
                  </a:txBody>
                  <a:tcPr>
                    <a:solidFill>
                      <a:srgbClr val="00B0F0"/>
                    </a:solidFill>
                  </a:tcPr>
                </a:tc>
                <a:tc>
                  <a:txBody>
                    <a:bodyPr/>
                    <a:lstStyle/>
                    <a:p>
                      <a:pPr algn="ctr"/>
                      <a:r>
                        <a:rPr lang="en-US" sz="2800" dirty="0"/>
                        <a:t>0</a:t>
                      </a:r>
                    </a:p>
                  </a:txBody>
                  <a:tcPr>
                    <a:solidFill>
                      <a:srgbClr val="00B0F0"/>
                    </a:solidFill>
                  </a:tcPr>
                </a:tc>
                <a:tc>
                  <a:txBody>
                    <a:bodyPr/>
                    <a:lstStyle/>
                    <a:p>
                      <a:pPr algn="ctr"/>
                      <a:r>
                        <a:rPr lang="en-US" sz="2800" dirty="0"/>
                        <a:t>0</a:t>
                      </a:r>
                    </a:p>
                  </a:txBody>
                  <a:tcPr>
                    <a:solidFill>
                      <a:srgbClr val="00B0F0"/>
                    </a:solidFill>
                  </a:tcPr>
                </a:tc>
                <a:tc>
                  <a:txBody>
                    <a:bodyPr/>
                    <a:lstStyle/>
                    <a:p>
                      <a:pPr algn="ctr"/>
                      <a:r>
                        <a:rPr lang="en-US" sz="2800" dirty="0"/>
                        <a:t>1</a:t>
                      </a:r>
                    </a:p>
                  </a:txBody>
                  <a:tcPr>
                    <a:solidFill>
                      <a:srgbClr val="00B0F0"/>
                    </a:solidFill>
                  </a:tcPr>
                </a:tc>
                <a:tc>
                  <a:txBody>
                    <a:bodyPr/>
                    <a:lstStyle/>
                    <a:p>
                      <a:pPr algn="ctr"/>
                      <a:r>
                        <a:rPr lang="en-US" sz="2800" dirty="0"/>
                        <a:t>0</a:t>
                      </a:r>
                    </a:p>
                  </a:txBody>
                  <a:tcPr>
                    <a:solidFill>
                      <a:srgbClr val="00B0F0"/>
                    </a:solidFill>
                  </a:tcPr>
                </a:tc>
                <a:tc>
                  <a:txBody>
                    <a:bodyPr/>
                    <a:lstStyle/>
                    <a:p>
                      <a:pPr algn="ctr"/>
                      <a:r>
                        <a:rPr lang="en-US" sz="2800" dirty="0"/>
                        <a:t>1</a:t>
                      </a:r>
                    </a:p>
                  </a:txBody>
                  <a:tcPr>
                    <a:solidFill>
                      <a:srgbClr val="00B0F0"/>
                    </a:solidFill>
                  </a:tcPr>
                </a:tc>
                <a:tc>
                  <a:txBody>
                    <a:bodyPr/>
                    <a:lstStyle/>
                    <a:p>
                      <a:pPr algn="ctr"/>
                      <a:r>
                        <a:rPr lang="en-US" sz="2800" dirty="0"/>
                        <a:t>0</a:t>
                      </a:r>
                    </a:p>
                  </a:txBody>
                  <a:tcPr>
                    <a:solidFill>
                      <a:srgbClr val="00B0F0"/>
                    </a:solidFill>
                  </a:tcPr>
                </a:tc>
                <a:tc>
                  <a:txBody>
                    <a:bodyPr/>
                    <a:lstStyle/>
                    <a:p>
                      <a:pPr algn="ctr"/>
                      <a:r>
                        <a:rPr lang="en-US" sz="2800" dirty="0"/>
                        <a:t>1</a:t>
                      </a:r>
                    </a:p>
                  </a:txBody>
                  <a:tcPr>
                    <a:solidFill>
                      <a:srgbClr val="00B0F0"/>
                    </a:solidFill>
                  </a:tcPr>
                </a:tc>
                <a:extLst>
                  <a:ext uri="{0D108BD9-81ED-4DB2-BD59-A6C34878D82A}">
                    <a16:rowId xmlns:a16="http://schemas.microsoft.com/office/drawing/2014/main" val="2426887772"/>
                  </a:ext>
                </a:extLst>
              </a:tr>
            </a:tbl>
          </a:graphicData>
        </a:graphic>
      </p:graphicFrame>
    </p:spTree>
    <p:extLst>
      <p:ext uri="{BB962C8B-B14F-4D97-AF65-F5344CB8AC3E}">
        <p14:creationId xmlns:p14="http://schemas.microsoft.com/office/powerpoint/2010/main" val="460393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88694-C6B7-6F46-9DD7-295EEB7D8CB5}"/>
              </a:ext>
            </a:extLst>
          </p:cNvPr>
          <p:cNvSpPr>
            <a:spLocks noGrp="1"/>
          </p:cNvSpPr>
          <p:nvPr>
            <p:ph type="title"/>
          </p:nvPr>
        </p:nvSpPr>
        <p:spPr/>
        <p:txBody>
          <a:bodyPr>
            <a:normAutofit fontScale="90000"/>
          </a:bodyPr>
          <a:lstStyle/>
          <a:p>
            <a:r>
              <a:rPr lang="en-US" dirty="0"/>
              <a:t>Status Register - Flags</a:t>
            </a:r>
          </a:p>
        </p:txBody>
      </p:sp>
      <p:sp>
        <p:nvSpPr>
          <p:cNvPr id="3" name="Content Placeholder 2">
            <a:extLst>
              <a:ext uri="{FF2B5EF4-FFF2-40B4-BE49-F238E27FC236}">
                <a16:creationId xmlns:a16="http://schemas.microsoft.com/office/drawing/2014/main" id="{780302BC-682A-A949-BE5C-A41A435B997E}"/>
              </a:ext>
            </a:extLst>
          </p:cNvPr>
          <p:cNvSpPr>
            <a:spLocks noGrp="1"/>
          </p:cNvSpPr>
          <p:nvPr>
            <p:ph idx="1"/>
          </p:nvPr>
        </p:nvSpPr>
        <p:spPr/>
        <p:txBody>
          <a:bodyPr/>
          <a:lstStyle/>
          <a:p>
            <a:r>
              <a:rPr lang="en-US" dirty="0"/>
              <a:t>So now you have information about the result, what to do with it?</a:t>
            </a:r>
          </a:p>
          <a:p>
            <a:r>
              <a:rPr lang="en-US" dirty="0"/>
              <a:t>Sometimes you don’t want to do anything. But sometimes you want to. </a:t>
            </a:r>
          </a:p>
          <a:p>
            <a:r>
              <a:rPr lang="en-US" dirty="0"/>
              <a:t>The times you want to do something you place a flag.</a:t>
            </a:r>
          </a:p>
          <a:p>
            <a:endParaRPr lang="en-US" dirty="0"/>
          </a:p>
          <a:p>
            <a:r>
              <a:rPr lang="en-US" dirty="0"/>
              <a:t>A flag is a stupid word that means ”if this is true” do this…. </a:t>
            </a:r>
          </a:p>
          <a:p>
            <a:endParaRPr lang="en-US" dirty="0"/>
          </a:p>
          <a:p>
            <a:r>
              <a:rPr lang="en-US" dirty="0"/>
              <a:t>So if we want to say, if the result is a zero, then interrupt the program and quit everything. Then we use a flag for our ‘Z’ bit in our status register.</a:t>
            </a:r>
          </a:p>
          <a:p>
            <a:endParaRPr lang="en-US" dirty="0"/>
          </a:p>
          <a:p>
            <a:endParaRPr lang="en-US" dirty="0"/>
          </a:p>
        </p:txBody>
      </p:sp>
    </p:spTree>
    <p:extLst>
      <p:ext uri="{BB962C8B-B14F-4D97-AF65-F5344CB8AC3E}">
        <p14:creationId xmlns:p14="http://schemas.microsoft.com/office/powerpoint/2010/main" val="2687897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Von Neumann Architecture </a:t>
            </a:r>
          </a:p>
        </p:txBody>
      </p:sp>
      <p:sp>
        <p:nvSpPr>
          <p:cNvPr id="3" name="Content Placeholder 2"/>
          <p:cNvSpPr>
            <a:spLocks noGrp="1"/>
          </p:cNvSpPr>
          <p:nvPr>
            <p:ph idx="1"/>
          </p:nvPr>
        </p:nvSpPr>
        <p:spPr/>
        <p:txBody>
          <a:bodyPr>
            <a:normAutofit fontScale="85000" lnSpcReduction="20000"/>
          </a:bodyPr>
          <a:lstStyle/>
          <a:p>
            <a:r>
              <a:rPr lang="en-GB" dirty="0"/>
              <a:t>The Von Neumann architecture is called that because a man called John Von Neumann decided that the way computers worked were stupid and he had a better idea. </a:t>
            </a:r>
          </a:p>
          <a:p>
            <a:endParaRPr lang="en-GB" dirty="0"/>
          </a:p>
          <a:p>
            <a:r>
              <a:rPr lang="en-GB" dirty="0"/>
              <a:t>John Von Neumann came up with this idea in 1945. </a:t>
            </a:r>
          </a:p>
          <a:p>
            <a:endParaRPr lang="en-GB" dirty="0"/>
          </a:p>
          <a:p>
            <a:r>
              <a:rPr lang="en-GB" dirty="0"/>
              <a:t>Before this you had one computer to run a program but you needed another computer to hold all the information. </a:t>
            </a:r>
          </a:p>
          <a:p>
            <a:endParaRPr lang="en-GB" dirty="0"/>
          </a:p>
          <a:p>
            <a:r>
              <a:rPr lang="en-GB" dirty="0"/>
              <a:t>Imagine if you had one laptop to make PPTs but every time you needed to save information or get information you need to use another laptop. </a:t>
            </a:r>
          </a:p>
          <a:p>
            <a:endParaRPr lang="en-GB" dirty="0"/>
          </a:p>
          <a:p>
            <a:r>
              <a:rPr lang="en-GB" dirty="0"/>
              <a:t>John Von Neumann thought it would be better if you can store your program AND your data in one machine. </a:t>
            </a:r>
          </a:p>
          <a:p>
            <a:endParaRPr lang="en-GB" dirty="0"/>
          </a:p>
          <a:p>
            <a:r>
              <a:rPr lang="en-GB" dirty="0"/>
              <a:t>It became the Von Neumann architecture or sometimes called the Stored Program architecture. </a:t>
            </a:r>
          </a:p>
          <a:p>
            <a:endParaRPr lang="en-GB" dirty="0"/>
          </a:p>
          <a:p>
            <a:r>
              <a:rPr lang="en-GB" dirty="0"/>
              <a:t>Its still used now!</a:t>
            </a:r>
          </a:p>
        </p:txBody>
      </p:sp>
    </p:spTree>
    <p:extLst>
      <p:ext uri="{BB962C8B-B14F-4D97-AF65-F5344CB8AC3E}">
        <p14:creationId xmlns:p14="http://schemas.microsoft.com/office/powerpoint/2010/main" val="565708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098CD-7951-954F-9D2C-D7D712E579E9}"/>
              </a:ext>
            </a:extLst>
          </p:cNvPr>
          <p:cNvSpPr>
            <a:spLocks noGrp="1"/>
          </p:cNvSpPr>
          <p:nvPr>
            <p:ph type="title"/>
          </p:nvPr>
        </p:nvSpPr>
        <p:spPr/>
        <p:txBody>
          <a:bodyPr>
            <a:normAutofit fontScale="90000"/>
          </a:bodyPr>
          <a:lstStyle/>
          <a:p>
            <a:r>
              <a:rPr lang="en-US" dirty="0"/>
              <a:t>Immediate Access Store IAS</a:t>
            </a:r>
          </a:p>
        </p:txBody>
      </p:sp>
      <p:sp>
        <p:nvSpPr>
          <p:cNvPr id="3" name="Content Placeholder 2">
            <a:extLst>
              <a:ext uri="{FF2B5EF4-FFF2-40B4-BE49-F238E27FC236}">
                <a16:creationId xmlns:a16="http://schemas.microsoft.com/office/drawing/2014/main" id="{05CCCFC2-460A-F349-8352-2378F3DA16DF}"/>
              </a:ext>
            </a:extLst>
          </p:cNvPr>
          <p:cNvSpPr>
            <a:spLocks noGrp="1"/>
          </p:cNvSpPr>
          <p:nvPr>
            <p:ph idx="1"/>
          </p:nvPr>
        </p:nvSpPr>
        <p:spPr/>
        <p:txBody>
          <a:bodyPr>
            <a:normAutofit fontScale="92500" lnSpcReduction="20000"/>
          </a:bodyPr>
          <a:lstStyle/>
          <a:p>
            <a:r>
              <a:rPr lang="en-US" dirty="0"/>
              <a:t>We have done:</a:t>
            </a:r>
          </a:p>
          <a:p>
            <a:r>
              <a:rPr lang="en-US" dirty="0"/>
              <a:t>MAR</a:t>
            </a:r>
          </a:p>
          <a:p>
            <a:r>
              <a:rPr lang="en-US" dirty="0"/>
              <a:t>MDR</a:t>
            </a:r>
          </a:p>
          <a:p>
            <a:r>
              <a:rPr lang="en-US" dirty="0"/>
              <a:t>MBR</a:t>
            </a:r>
          </a:p>
          <a:p>
            <a:r>
              <a:rPr lang="en-US" dirty="0"/>
              <a:t>CIR</a:t>
            </a:r>
          </a:p>
          <a:p>
            <a:r>
              <a:rPr lang="en-US" dirty="0"/>
              <a:t>PC</a:t>
            </a:r>
          </a:p>
          <a:p>
            <a:r>
              <a:rPr lang="en-US" dirty="0"/>
              <a:t>SR</a:t>
            </a:r>
          </a:p>
          <a:p>
            <a:r>
              <a:rPr lang="en-US" dirty="0"/>
              <a:t>ACC</a:t>
            </a:r>
          </a:p>
          <a:p>
            <a:r>
              <a:rPr lang="en-US" dirty="0"/>
              <a:t>IX</a:t>
            </a:r>
          </a:p>
          <a:p>
            <a:endParaRPr lang="en-US" dirty="0"/>
          </a:p>
          <a:p>
            <a:r>
              <a:rPr lang="en-US" dirty="0"/>
              <a:t>And for some unknown reason, Cambridge wants us to do Immediate Access Store – IAS. </a:t>
            </a:r>
          </a:p>
          <a:p>
            <a:endParaRPr lang="en-US" dirty="0"/>
          </a:p>
          <a:p>
            <a:r>
              <a:rPr lang="en-US" dirty="0"/>
              <a:t>The IAS is the place where you hold all the data that you are currently using. </a:t>
            </a:r>
          </a:p>
          <a:p>
            <a:r>
              <a:rPr lang="en-US" dirty="0"/>
              <a:t>It’s a group name for our registers</a:t>
            </a:r>
          </a:p>
        </p:txBody>
      </p:sp>
    </p:spTree>
    <p:extLst>
      <p:ext uri="{BB962C8B-B14F-4D97-AF65-F5344CB8AC3E}">
        <p14:creationId xmlns:p14="http://schemas.microsoft.com/office/powerpoint/2010/main" val="36274744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706C2-3E7C-2B41-B440-A831B9A8D896}"/>
              </a:ext>
            </a:extLst>
          </p:cNvPr>
          <p:cNvSpPr>
            <a:spLocks noGrp="1"/>
          </p:cNvSpPr>
          <p:nvPr>
            <p:ph type="title"/>
          </p:nvPr>
        </p:nvSpPr>
        <p:spPr/>
        <p:txBody>
          <a:bodyPr>
            <a:normAutofit fontScale="90000"/>
          </a:bodyPr>
          <a:lstStyle/>
          <a:p>
            <a:r>
              <a:rPr lang="en-US" dirty="0"/>
              <a:t>Group Names</a:t>
            </a:r>
          </a:p>
        </p:txBody>
      </p:sp>
      <p:sp>
        <p:nvSpPr>
          <p:cNvPr id="3" name="Content Placeholder 2">
            <a:extLst>
              <a:ext uri="{FF2B5EF4-FFF2-40B4-BE49-F238E27FC236}">
                <a16:creationId xmlns:a16="http://schemas.microsoft.com/office/drawing/2014/main" id="{4CAD6DFC-EE54-1C4B-B12C-FA9B10E073E8}"/>
              </a:ext>
            </a:extLst>
          </p:cNvPr>
          <p:cNvSpPr>
            <a:spLocks noGrp="1"/>
          </p:cNvSpPr>
          <p:nvPr>
            <p:ph idx="1"/>
          </p:nvPr>
        </p:nvSpPr>
        <p:spPr/>
        <p:txBody>
          <a:bodyPr>
            <a:normAutofit lnSpcReduction="10000"/>
          </a:bodyPr>
          <a:lstStyle/>
          <a:p>
            <a:r>
              <a:rPr lang="en-US" dirty="0"/>
              <a:t>We said the IAS is the group name for the registers we know because it holds all the data we are currently using.</a:t>
            </a:r>
          </a:p>
          <a:p>
            <a:endParaRPr lang="en-US" dirty="0"/>
          </a:p>
          <a:p>
            <a:r>
              <a:rPr lang="en-US" dirty="0"/>
              <a:t>But there are two other terms we must know:</a:t>
            </a:r>
          </a:p>
          <a:p>
            <a:endParaRPr lang="en-US" dirty="0"/>
          </a:p>
          <a:p>
            <a:pPr marL="514350" indent="-514350">
              <a:buFont typeface="+mj-lt"/>
              <a:buAutoNum type="arabicPeriod"/>
            </a:pPr>
            <a:r>
              <a:rPr lang="en-US" dirty="0"/>
              <a:t>Special Purpose Registers</a:t>
            </a:r>
          </a:p>
          <a:p>
            <a:pPr marL="514350" indent="-514350">
              <a:buFont typeface="+mj-lt"/>
              <a:buAutoNum type="arabicPeriod"/>
            </a:pPr>
            <a:r>
              <a:rPr lang="en-US" dirty="0"/>
              <a:t>General Purpose Registers </a:t>
            </a:r>
          </a:p>
          <a:p>
            <a:pPr marL="514350" indent="-514350">
              <a:buFont typeface="+mj-lt"/>
              <a:buAutoNum type="arabicPeriod"/>
            </a:pPr>
            <a:endParaRPr lang="en-US" dirty="0"/>
          </a:p>
          <a:p>
            <a:r>
              <a:rPr lang="en-US" dirty="0"/>
              <a:t>Special purpose registers is what we have done. These are registers that have a definitive purpose and role </a:t>
            </a:r>
          </a:p>
          <a:p>
            <a:endParaRPr lang="en-US" dirty="0"/>
          </a:p>
          <a:p>
            <a:r>
              <a:rPr lang="en-US" dirty="0"/>
              <a:t>General purpose registers are registers that programs can use just to hold something that they need for later. They have no fixed role other than this. </a:t>
            </a:r>
          </a:p>
          <a:p>
            <a:endParaRPr lang="en-US" dirty="0"/>
          </a:p>
        </p:txBody>
      </p:sp>
    </p:spTree>
    <p:extLst>
      <p:ext uri="{BB962C8B-B14F-4D97-AF65-F5344CB8AC3E}">
        <p14:creationId xmlns:p14="http://schemas.microsoft.com/office/powerpoint/2010/main" val="22224051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So we have:</a:t>
            </a:r>
          </a:p>
        </p:txBody>
      </p:sp>
      <p:sp>
        <p:nvSpPr>
          <p:cNvPr id="3" name="Content Placeholder 2"/>
          <p:cNvSpPr>
            <a:spLocks noGrp="1"/>
          </p:cNvSpPr>
          <p:nvPr>
            <p:ph idx="1"/>
          </p:nvPr>
        </p:nvSpPr>
        <p:spPr/>
        <p:txBody>
          <a:bodyPr>
            <a:normAutofit lnSpcReduction="10000"/>
          </a:bodyPr>
          <a:lstStyle/>
          <a:p>
            <a:endParaRPr lang="en-GB" dirty="0"/>
          </a:p>
          <a:p>
            <a:endParaRPr lang="en-GB" dirty="0"/>
          </a:p>
          <a:p>
            <a:endParaRPr lang="en-GB" dirty="0"/>
          </a:p>
          <a:p>
            <a:endParaRPr lang="en-GB" dirty="0"/>
          </a:p>
          <a:p>
            <a:endParaRPr lang="en-GB" dirty="0"/>
          </a:p>
          <a:p>
            <a:endParaRPr lang="en-GB" dirty="0"/>
          </a:p>
          <a:p>
            <a:endParaRPr lang="en-GB" dirty="0"/>
          </a:p>
          <a:p>
            <a:endParaRPr lang="en-GB" dirty="0"/>
          </a:p>
          <a:p>
            <a:endParaRPr lang="en-GB" dirty="0"/>
          </a:p>
          <a:p>
            <a:r>
              <a:rPr lang="en-GB" dirty="0"/>
              <a:t>A processor (CPU) with ALU, MAR, MDR and a CU and IX. </a:t>
            </a:r>
          </a:p>
          <a:p>
            <a:r>
              <a:rPr lang="en-GB" dirty="0"/>
              <a:t>The CU has a PC, CIR and SR </a:t>
            </a:r>
          </a:p>
          <a:p>
            <a:r>
              <a:rPr lang="en-GB" dirty="0"/>
              <a:t>And we have a System Bus which is made up from an Address Bus, Data Bus and Control Bus which links the CPU to Memory and IO</a:t>
            </a:r>
          </a:p>
        </p:txBody>
      </p:sp>
      <p:sp>
        <p:nvSpPr>
          <p:cNvPr id="30" name="Rectangle 29"/>
          <p:cNvSpPr/>
          <p:nvPr/>
        </p:nvSpPr>
        <p:spPr>
          <a:xfrm>
            <a:off x="8775477" y="-11555"/>
            <a:ext cx="3236149" cy="2258535"/>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t>MEMORY</a:t>
            </a:r>
          </a:p>
        </p:txBody>
      </p:sp>
      <p:sp>
        <p:nvSpPr>
          <p:cNvPr id="31" name="Rectangle 30"/>
          <p:cNvSpPr/>
          <p:nvPr/>
        </p:nvSpPr>
        <p:spPr>
          <a:xfrm>
            <a:off x="8775477" y="2639333"/>
            <a:ext cx="3236149" cy="2258535"/>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INPUT / OUTPUT</a:t>
            </a:r>
          </a:p>
        </p:txBody>
      </p:sp>
      <p:cxnSp>
        <p:nvCxnSpPr>
          <p:cNvPr id="32" name="Elbow Connector 31"/>
          <p:cNvCxnSpPr/>
          <p:nvPr/>
        </p:nvCxnSpPr>
        <p:spPr>
          <a:xfrm flipV="1">
            <a:off x="7758401" y="159713"/>
            <a:ext cx="1017076" cy="3"/>
          </a:xfrm>
          <a:prstGeom prst="bentConnector3">
            <a:avLst/>
          </a:prstGeom>
          <a:ln w="762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p:cNvCxnSpPr/>
          <p:nvPr/>
        </p:nvCxnSpPr>
        <p:spPr>
          <a:xfrm>
            <a:off x="4789682" y="1827940"/>
            <a:ext cx="4034779" cy="2816413"/>
          </a:xfrm>
          <a:prstGeom prst="bentConnector3">
            <a:avLst>
              <a:gd name="adj1" fmla="val 267"/>
            </a:avLst>
          </a:prstGeom>
          <a:ln w="762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7704918" y="754272"/>
            <a:ext cx="1016000" cy="0"/>
          </a:xfrm>
          <a:prstGeom prst="straightConnector1">
            <a:avLst/>
          </a:prstGeom>
          <a:ln w="762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p:cNvCxnSpPr>
            <a:cxnSpLocks/>
          </p:cNvCxnSpPr>
          <p:nvPr/>
        </p:nvCxnSpPr>
        <p:spPr>
          <a:xfrm rot="16200000" flipH="1">
            <a:off x="6438032" y="1964115"/>
            <a:ext cx="1214021" cy="3545019"/>
          </a:xfrm>
          <a:prstGeom prst="bentConnector2">
            <a:avLst/>
          </a:prstGeom>
          <a:ln w="762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Elbow Connector 26"/>
          <p:cNvCxnSpPr/>
          <p:nvPr/>
        </p:nvCxnSpPr>
        <p:spPr>
          <a:xfrm flipV="1">
            <a:off x="7751552" y="1338586"/>
            <a:ext cx="1017076" cy="2"/>
          </a:xfrm>
          <a:prstGeom prst="bentConnector3">
            <a:avLst/>
          </a:prstGeom>
          <a:ln w="76200">
            <a:solidFill>
              <a:srgbClr val="00B0F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 name="Elbow Connector 27"/>
          <p:cNvCxnSpPr>
            <a:cxnSpLocks/>
          </p:cNvCxnSpPr>
          <p:nvPr/>
        </p:nvCxnSpPr>
        <p:spPr>
          <a:xfrm>
            <a:off x="6361828" y="3163055"/>
            <a:ext cx="2413649" cy="903732"/>
          </a:xfrm>
          <a:prstGeom prst="bentConnector3">
            <a:avLst>
              <a:gd name="adj1" fmla="val 540"/>
            </a:avLst>
          </a:prstGeom>
          <a:ln w="76200">
            <a:solidFill>
              <a:srgbClr val="00B0F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D57A48D1-A613-2144-8DD7-DFE5A88542F1}"/>
              </a:ext>
            </a:extLst>
          </p:cNvPr>
          <p:cNvGrpSpPr/>
          <p:nvPr/>
        </p:nvGrpSpPr>
        <p:grpSpPr>
          <a:xfrm>
            <a:off x="2879204" y="-11555"/>
            <a:ext cx="4879197" cy="3278491"/>
            <a:chOff x="6992471" y="2949387"/>
            <a:chExt cx="5199529" cy="3908612"/>
          </a:xfrm>
        </p:grpSpPr>
        <p:sp>
          <p:nvSpPr>
            <p:cNvPr id="34" name="Rounded Rectangle 33">
              <a:extLst>
                <a:ext uri="{FF2B5EF4-FFF2-40B4-BE49-F238E27FC236}">
                  <a16:creationId xmlns:a16="http://schemas.microsoft.com/office/drawing/2014/main" id="{ED4D07A4-EBD7-0043-B381-4E4043EB5AFB}"/>
                </a:ext>
              </a:extLst>
            </p:cNvPr>
            <p:cNvSpPr/>
            <p:nvPr/>
          </p:nvSpPr>
          <p:spPr>
            <a:xfrm>
              <a:off x="6992471" y="2949387"/>
              <a:ext cx="5199529" cy="3908612"/>
            </a:xfrm>
            <a:prstGeom prst="roundRect">
              <a:avLst>
                <a:gd name="adj" fmla="val 0"/>
              </a:avLst>
            </a:prstGeom>
            <a:solidFill>
              <a:srgbClr val="FF8AD8"/>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4400" dirty="0"/>
                <a:t>CPU</a:t>
              </a:r>
              <a:endParaRPr lang="en-US" dirty="0"/>
            </a:p>
          </p:txBody>
        </p:sp>
        <p:sp>
          <p:nvSpPr>
            <p:cNvPr id="35" name="Rounded Rectangle 34">
              <a:extLst>
                <a:ext uri="{FF2B5EF4-FFF2-40B4-BE49-F238E27FC236}">
                  <a16:creationId xmlns:a16="http://schemas.microsoft.com/office/drawing/2014/main" id="{86EE7DBE-D4A6-784A-BC05-E22FCF6B3970}"/>
                </a:ext>
              </a:extLst>
            </p:cNvPr>
            <p:cNvSpPr/>
            <p:nvPr/>
          </p:nvSpPr>
          <p:spPr>
            <a:xfrm>
              <a:off x="7153836" y="3756211"/>
              <a:ext cx="1990164" cy="1183341"/>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2800" dirty="0"/>
                <a:t>ALU</a:t>
              </a:r>
            </a:p>
          </p:txBody>
        </p:sp>
        <p:sp>
          <p:nvSpPr>
            <p:cNvPr id="36" name="Rounded Rectangle 35">
              <a:extLst>
                <a:ext uri="{FF2B5EF4-FFF2-40B4-BE49-F238E27FC236}">
                  <a16:creationId xmlns:a16="http://schemas.microsoft.com/office/drawing/2014/main" id="{15779A82-DA14-CF42-A8DF-B40D6F821F1E}"/>
                </a:ext>
              </a:extLst>
            </p:cNvPr>
            <p:cNvSpPr/>
            <p:nvPr/>
          </p:nvSpPr>
          <p:spPr>
            <a:xfrm>
              <a:off x="7351059" y="4347882"/>
              <a:ext cx="1613647" cy="430306"/>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ACC</a:t>
              </a:r>
              <a:endParaRPr lang="en-US" dirty="0"/>
            </a:p>
          </p:txBody>
        </p:sp>
        <p:sp>
          <p:nvSpPr>
            <p:cNvPr id="37" name="Rounded Rectangle 36">
              <a:extLst>
                <a:ext uri="{FF2B5EF4-FFF2-40B4-BE49-F238E27FC236}">
                  <a16:creationId xmlns:a16="http://schemas.microsoft.com/office/drawing/2014/main" id="{54B63009-1314-764A-AE2A-9DE4965FE522}"/>
                </a:ext>
              </a:extLst>
            </p:cNvPr>
            <p:cNvSpPr/>
            <p:nvPr/>
          </p:nvSpPr>
          <p:spPr>
            <a:xfrm>
              <a:off x="9861176" y="3756211"/>
              <a:ext cx="1613647"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MAR</a:t>
              </a:r>
              <a:endParaRPr lang="en-US" dirty="0"/>
            </a:p>
          </p:txBody>
        </p:sp>
        <p:sp>
          <p:nvSpPr>
            <p:cNvPr id="38" name="Rounded Rectangle 37">
              <a:extLst>
                <a:ext uri="{FF2B5EF4-FFF2-40B4-BE49-F238E27FC236}">
                  <a16:creationId xmlns:a16="http://schemas.microsoft.com/office/drawing/2014/main" id="{9BFAFF13-5165-4749-98A0-8B09AEFF7110}"/>
                </a:ext>
              </a:extLst>
            </p:cNvPr>
            <p:cNvSpPr/>
            <p:nvPr/>
          </p:nvSpPr>
          <p:spPr>
            <a:xfrm>
              <a:off x="9861176" y="4518210"/>
              <a:ext cx="1613647" cy="430306"/>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MDR</a:t>
              </a:r>
              <a:endParaRPr lang="en-US" dirty="0"/>
            </a:p>
          </p:txBody>
        </p:sp>
        <p:sp>
          <p:nvSpPr>
            <p:cNvPr id="39" name="Rounded Rectangle 38">
              <a:extLst>
                <a:ext uri="{FF2B5EF4-FFF2-40B4-BE49-F238E27FC236}">
                  <a16:creationId xmlns:a16="http://schemas.microsoft.com/office/drawing/2014/main" id="{E899FFD3-B721-A141-9A35-4CBC9469F482}"/>
                </a:ext>
              </a:extLst>
            </p:cNvPr>
            <p:cNvSpPr/>
            <p:nvPr/>
          </p:nvSpPr>
          <p:spPr>
            <a:xfrm>
              <a:off x="9224681" y="3756211"/>
              <a:ext cx="636495" cy="430306"/>
            </a:xfrm>
            <a:prstGeom prst="round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IX</a:t>
              </a:r>
              <a:endParaRPr lang="en-US" dirty="0"/>
            </a:p>
          </p:txBody>
        </p:sp>
        <p:sp>
          <p:nvSpPr>
            <p:cNvPr id="40" name="Rounded Rectangle 39">
              <a:extLst>
                <a:ext uri="{FF2B5EF4-FFF2-40B4-BE49-F238E27FC236}">
                  <a16:creationId xmlns:a16="http://schemas.microsoft.com/office/drawing/2014/main" id="{63E1FE8E-669A-8A42-9BAC-F5DADF50CEA1}"/>
                </a:ext>
              </a:extLst>
            </p:cNvPr>
            <p:cNvSpPr/>
            <p:nvPr/>
          </p:nvSpPr>
          <p:spPr>
            <a:xfrm>
              <a:off x="7153836" y="5038163"/>
              <a:ext cx="2070845" cy="1685365"/>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dirty="0"/>
                <a:t>Control Unit</a:t>
              </a:r>
            </a:p>
          </p:txBody>
        </p:sp>
        <p:sp>
          <p:nvSpPr>
            <p:cNvPr id="41" name="Rounded Rectangle 40">
              <a:extLst>
                <a:ext uri="{FF2B5EF4-FFF2-40B4-BE49-F238E27FC236}">
                  <a16:creationId xmlns:a16="http://schemas.microsoft.com/office/drawing/2014/main" id="{5476EB0F-EA71-B145-AAB9-433D3B2D6D61}"/>
                </a:ext>
              </a:extLst>
            </p:cNvPr>
            <p:cNvSpPr/>
            <p:nvPr/>
          </p:nvSpPr>
          <p:spPr>
            <a:xfrm>
              <a:off x="7351059" y="5450539"/>
              <a:ext cx="1613647" cy="268942"/>
            </a:xfrm>
            <a:prstGeom prst="round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PC</a:t>
              </a:r>
              <a:endParaRPr lang="en-US" sz="1600" dirty="0"/>
            </a:p>
          </p:txBody>
        </p:sp>
        <p:sp>
          <p:nvSpPr>
            <p:cNvPr id="42" name="Rounded Rectangle 41">
              <a:extLst>
                <a:ext uri="{FF2B5EF4-FFF2-40B4-BE49-F238E27FC236}">
                  <a16:creationId xmlns:a16="http://schemas.microsoft.com/office/drawing/2014/main" id="{54811144-FC6C-B84F-BB1D-BB35ADB1D995}"/>
                </a:ext>
              </a:extLst>
            </p:cNvPr>
            <p:cNvSpPr/>
            <p:nvPr/>
          </p:nvSpPr>
          <p:spPr>
            <a:xfrm>
              <a:off x="7351058" y="5791198"/>
              <a:ext cx="1613647" cy="268942"/>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CIR</a:t>
              </a:r>
              <a:endParaRPr lang="en-US" sz="1600" dirty="0"/>
            </a:p>
          </p:txBody>
        </p:sp>
        <p:sp>
          <p:nvSpPr>
            <p:cNvPr id="43" name="Rounded Rectangle 42">
              <a:extLst>
                <a:ext uri="{FF2B5EF4-FFF2-40B4-BE49-F238E27FC236}">
                  <a16:creationId xmlns:a16="http://schemas.microsoft.com/office/drawing/2014/main" id="{45AC19EE-644E-1546-BB32-5FB77934A6FD}"/>
                </a:ext>
              </a:extLst>
            </p:cNvPr>
            <p:cNvSpPr/>
            <p:nvPr/>
          </p:nvSpPr>
          <p:spPr>
            <a:xfrm>
              <a:off x="7351057" y="6131857"/>
              <a:ext cx="1613647" cy="268942"/>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SR</a:t>
              </a:r>
              <a:endParaRPr lang="en-US" sz="1600" dirty="0"/>
            </a:p>
          </p:txBody>
        </p:sp>
      </p:grpSp>
    </p:spTree>
    <p:extLst>
      <p:ext uri="{BB962C8B-B14F-4D97-AF65-F5344CB8AC3E}">
        <p14:creationId xmlns:p14="http://schemas.microsoft.com/office/powerpoint/2010/main" val="34887631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58048-BD5D-5C47-B08E-8F5845F16F6D}"/>
              </a:ext>
            </a:extLst>
          </p:cNvPr>
          <p:cNvSpPr>
            <a:spLocks noGrp="1"/>
          </p:cNvSpPr>
          <p:nvPr>
            <p:ph type="title"/>
          </p:nvPr>
        </p:nvSpPr>
        <p:spPr/>
        <p:txBody>
          <a:bodyPr>
            <a:normAutofit fontScale="90000"/>
          </a:bodyPr>
          <a:lstStyle/>
          <a:p>
            <a:r>
              <a:rPr lang="en-US" dirty="0"/>
              <a:t>Today</a:t>
            </a:r>
          </a:p>
        </p:txBody>
      </p:sp>
      <p:sp>
        <p:nvSpPr>
          <p:cNvPr id="3" name="Content Placeholder 2">
            <a:extLst>
              <a:ext uri="{FF2B5EF4-FFF2-40B4-BE49-F238E27FC236}">
                <a16:creationId xmlns:a16="http://schemas.microsoft.com/office/drawing/2014/main" id="{5C481FD1-FFF5-EB41-AB46-8A3005558E91}"/>
              </a:ext>
            </a:extLst>
          </p:cNvPr>
          <p:cNvSpPr>
            <a:spLocks noGrp="1"/>
          </p:cNvSpPr>
          <p:nvPr>
            <p:ph idx="1"/>
          </p:nvPr>
        </p:nvSpPr>
        <p:spPr>
          <a:solidFill>
            <a:schemeClr val="accent2"/>
          </a:solidFill>
        </p:spPr>
        <p:txBody>
          <a:bodyPr>
            <a:normAutofit/>
          </a:bodyPr>
          <a:lstStyle/>
          <a:p>
            <a:r>
              <a:rPr lang="en-GB" dirty="0"/>
              <a:t>5. Show understanding of how factors contribute to the performance of the computer system </a:t>
            </a:r>
          </a:p>
          <a:p>
            <a:endParaRPr lang="en-US" dirty="0"/>
          </a:p>
          <a:p>
            <a:r>
              <a:rPr lang="en-US" dirty="0"/>
              <a:t>Understand: What impacts a computer’s speed</a:t>
            </a:r>
          </a:p>
          <a:p>
            <a:endParaRPr lang="en-US" dirty="0"/>
          </a:p>
          <a:p>
            <a:r>
              <a:rPr lang="en-US" dirty="0"/>
              <a:t>Able: Explain how and why these factors impact the speed</a:t>
            </a:r>
          </a:p>
          <a:p>
            <a:endParaRPr lang="en-US" dirty="0"/>
          </a:p>
          <a:p>
            <a:r>
              <a:rPr lang="en-US" dirty="0"/>
              <a:t>Answer: What can I do to make my computer faster</a:t>
            </a:r>
          </a:p>
        </p:txBody>
      </p:sp>
    </p:spTree>
    <p:extLst>
      <p:ext uri="{BB962C8B-B14F-4D97-AF65-F5344CB8AC3E}">
        <p14:creationId xmlns:p14="http://schemas.microsoft.com/office/powerpoint/2010/main" val="13494832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A4D45-59CD-8640-A069-E98BFDCB0258}"/>
              </a:ext>
            </a:extLst>
          </p:cNvPr>
          <p:cNvSpPr>
            <a:spLocks noGrp="1"/>
          </p:cNvSpPr>
          <p:nvPr>
            <p:ph type="title"/>
          </p:nvPr>
        </p:nvSpPr>
        <p:spPr/>
        <p:txBody>
          <a:bodyPr>
            <a:normAutofit fontScale="90000"/>
          </a:bodyPr>
          <a:lstStyle/>
          <a:p>
            <a:r>
              <a:rPr lang="en-US" dirty="0"/>
              <a:t>Computer Speed</a:t>
            </a:r>
          </a:p>
        </p:txBody>
      </p:sp>
      <p:sp>
        <p:nvSpPr>
          <p:cNvPr id="3" name="Content Placeholder 2">
            <a:extLst>
              <a:ext uri="{FF2B5EF4-FFF2-40B4-BE49-F238E27FC236}">
                <a16:creationId xmlns:a16="http://schemas.microsoft.com/office/drawing/2014/main" id="{B87C4BAD-DA55-8744-99C6-777DA8C45186}"/>
              </a:ext>
            </a:extLst>
          </p:cNvPr>
          <p:cNvSpPr>
            <a:spLocks noGrp="1"/>
          </p:cNvSpPr>
          <p:nvPr>
            <p:ph idx="1"/>
          </p:nvPr>
        </p:nvSpPr>
        <p:spPr/>
        <p:txBody>
          <a:bodyPr/>
          <a:lstStyle/>
          <a:p>
            <a:r>
              <a:rPr lang="en-US" dirty="0"/>
              <a:t>We know what parts are inside a CPU</a:t>
            </a:r>
          </a:p>
          <a:p>
            <a:endParaRPr lang="en-US" dirty="0"/>
          </a:p>
          <a:p>
            <a:r>
              <a:rPr lang="en-US" dirty="0"/>
              <a:t>But how fast is it? </a:t>
            </a:r>
          </a:p>
          <a:p>
            <a:endParaRPr lang="en-US" dirty="0"/>
          </a:p>
          <a:p>
            <a:r>
              <a:rPr lang="en-US" dirty="0"/>
              <a:t>There are a few things that impact a computer’s speed</a:t>
            </a:r>
          </a:p>
          <a:p>
            <a:endParaRPr lang="en-US" dirty="0"/>
          </a:p>
          <a:p>
            <a:pPr marL="514350" indent="-514350">
              <a:buAutoNum type="arabicPeriod"/>
            </a:pPr>
            <a:r>
              <a:rPr lang="en-US" dirty="0"/>
              <a:t>Clock Speed</a:t>
            </a:r>
          </a:p>
          <a:p>
            <a:pPr marL="514350" indent="-514350">
              <a:buAutoNum type="arabicPeriod"/>
            </a:pPr>
            <a:r>
              <a:rPr lang="en-US" dirty="0"/>
              <a:t>Bus Width </a:t>
            </a:r>
          </a:p>
          <a:p>
            <a:pPr marL="514350" indent="-514350">
              <a:buAutoNum type="arabicPeriod"/>
            </a:pPr>
            <a:r>
              <a:rPr lang="en-US" dirty="0"/>
              <a:t>Cache Memory</a:t>
            </a:r>
          </a:p>
          <a:p>
            <a:pPr marL="514350" indent="-514350">
              <a:buAutoNum type="arabicPeriod"/>
            </a:pPr>
            <a:r>
              <a:rPr lang="en-US" dirty="0"/>
              <a:t>Processor type and cores</a:t>
            </a:r>
          </a:p>
        </p:txBody>
      </p:sp>
    </p:spTree>
    <p:extLst>
      <p:ext uri="{BB962C8B-B14F-4D97-AF65-F5344CB8AC3E}">
        <p14:creationId xmlns:p14="http://schemas.microsoft.com/office/powerpoint/2010/main" val="23331484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5F8610-07F0-F842-9D6A-DE4567401E7C}"/>
              </a:ext>
            </a:extLst>
          </p:cNvPr>
          <p:cNvSpPr>
            <a:spLocks noGrp="1"/>
          </p:cNvSpPr>
          <p:nvPr>
            <p:ph type="title"/>
          </p:nvPr>
        </p:nvSpPr>
        <p:spPr/>
        <p:txBody>
          <a:bodyPr>
            <a:normAutofit fontScale="90000"/>
          </a:bodyPr>
          <a:lstStyle/>
          <a:p>
            <a:r>
              <a:rPr lang="en-US" dirty="0"/>
              <a:t>System Clock / Clock Speed / CPU Clock</a:t>
            </a:r>
          </a:p>
        </p:txBody>
      </p:sp>
      <p:sp>
        <p:nvSpPr>
          <p:cNvPr id="3" name="Content Placeholder 2">
            <a:extLst>
              <a:ext uri="{FF2B5EF4-FFF2-40B4-BE49-F238E27FC236}">
                <a16:creationId xmlns:a16="http://schemas.microsoft.com/office/drawing/2014/main" id="{7B7486E7-6EF3-4441-AABF-D0D90602FA22}"/>
              </a:ext>
            </a:extLst>
          </p:cNvPr>
          <p:cNvSpPr>
            <a:spLocks noGrp="1"/>
          </p:cNvSpPr>
          <p:nvPr>
            <p:ph idx="1"/>
          </p:nvPr>
        </p:nvSpPr>
        <p:spPr/>
        <p:txBody>
          <a:bodyPr>
            <a:normAutofit fontScale="92500" lnSpcReduction="20000"/>
          </a:bodyPr>
          <a:lstStyle/>
          <a:p>
            <a:r>
              <a:rPr lang="en-US" dirty="0"/>
              <a:t>Okay we know what all of the parts in a CPU does. </a:t>
            </a:r>
          </a:p>
          <a:p>
            <a:r>
              <a:rPr lang="en-US" dirty="0"/>
              <a:t>How quickly do they do it?</a:t>
            </a:r>
          </a:p>
          <a:p>
            <a:endParaRPr lang="en-US" dirty="0"/>
          </a:p>
          <a:p>
            <a:r>
              <a:rPr lang="en-US" dirty="0"/>
              <a:t>Well this is timed by the System Clock. </a:t>
            </a:r>
          </a:p>
          <a:p>
            <a:r>
              <a:rPr lang="en-US" dirty="0"/>
              <a:t>The system clock is also called the CPU clock</a:t>
            </a:r>
          </a:p>
          <a:p>
            <a:endParaRPr lang="en-US" dirty="0"/>
          </a:p>
          <a:p>
            <a:r>
              <a:rPr lang="en-US" dirty="0"/>
              <a:t>It’s a tiny quartz crystal on your motherboard that sends out a pulse. </a:t>
            </a:r>
          </a:p>
          <a:p>
            <a:r>
              <a:rPr lang="en-US" dirty="0"/>
              <a:t>Each pulse is counted. </a:t>
            </a:r>
          </a:p>
          <a:p>
            <a:r>
              <a:rPr lang="en-US" dirty="0"/>
              <a:t>The number of pulses you have is equal to your system clock</a:t>
            </a:r>
          </a:p>
          <a:p>
            <a:r>
              <a:rPr lang="en-US" dirty="0"/>
              <a:t>Its measured in Hertz (Hz) per second</a:t>
            </a:r>
          </a:p>
          <a:p>
            <a:endParaRPr lang="en-US" dirty="0"/>
          </a:p>
          <a:p>
            <a:r>
              <a:rPr lang="en-US" dirty="0"/>
              <a:t>So if your clock is 1Hz, 1 Hertz,  it means it does 1 pulse per second </a:t>
            </a:r>
          </a:p>
          <a:p>
            <a:r>
              <a:rPr lang="en-US" dirty="0"/>
              <a:t>1MHz, 1 Megahertz means 1 million things per second </a:t>
            </a:r>
          </a:p>
          <a:p>
            <a:r>
              <a:rPr lang="en-US" dirty="0"/>
              <a:t>1GHz, 1 Gigahertz means 1 billion things per second. </a:t>
            </a:r>
          </a:p>
          <a:p>
            <a:endParaRPr lang="en-US" dirty="0"/>
          </a:p>
        </p:txBody>
      </p:sp>
    </p:spTree>
    <p:extLst>
      <p:ext uri="{BB962C8B-B14F-4D97-AF65-F5344CB8AC3E}">
        <p14:creationId xmlns:p14="http://schemas.microsoft.com/office/powerpoint/2010/main" val="7955971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E97BB-8547-BB43-8991-6B89400CAFF4}"/>
              </a:ext>
            </a:extLst>
          </p:cNvPr>
          <p:cNvSpPr>
            <a:spLocks noGrp="1"/>
          </p:cNvSpPr>
          <p:nvPr>
            <p:ph type="title"/>
          </p:nvPr>
        </p:nvSpPr>
        <p:spPr/>
        <p:txBody>
          <a:bodyPr>
            <a:normAutofit fontScale="90000"/>
          </a:bodyPr>
          <a:lstStyle/>
          <a:p>
            <a:r>
              <a:rPr lang="en-US" dirty="0"/>
              <a:t>So that’s it right….</a:t>
            </a:r>
          </a:p>
        </p:txBody>
      </p:sp>
      <p:sp>
        <p:nvSpPr>
          <p:cNvPr id="3" name="Content Placeholder 2">
            <a:extLst>
              <a:ext uri="{FF2B5EF4-FFF2-40B4-BE49-F238E27FC236}">
                <a16:creationId xmlns:a16="http://schemas.microsoft.com/office/drawing/2014/main" id="{7D8EAAB9-2A43-974C-8AC3-AF9E48CB2889}"/>
              </a:ext>
            </a:extLst>
          </p:cNvPr>
          <p:cNvSpPr>
            <a:spLocks noGrp="1"/>
          </p:cNvSpPr>
          <p:nvPr>
            <p:ph idx="1"/>
          </p:nvPr>
        </p:nvSpPr>
        <p:spPr/>
        <p:txBody>
          <a:bodyPr/>
          <a:lstStyle/>
          <a:p>
            <a:r>
              <a:rPr lang="en-US" dirty="0"/>
              <a:t>So that’s it right…. If my Clock Speed is 3 GHz, it means my processor can do 3 billions things per second, it means that’s how fast my computer is…right???</a:t>
            </a:r>
          </a:p>
          <a:p>
            <a:endParaRPr lang="en-US" dirty="0"/>
          </a:p>
          <a:p>
            <a:r>
              <a:rPr lang="en-US" dirty="0"/>
              <a:t>Nope. </a:t>
            </a:r>
          </a:p>
          <a:p>
            <a:endParaRPr lang="en-US" dirty="0"/>
          </a:p>
          <a:p>
            <a:r>
              <a:rPr lang="en-US" dirty="0"/>
              <a:t>Remember how the MAR uses the address bus, the MDR uses Data bus and Control Unit uses the control bus.</a:t>
            </a:r>
          </a:p>
          <a:p>
            <a:endParaRPr lang="en-US" dirty="0"/>
          </a:p>
          <a:p>
            <a:r>
              <a:rPr lang="en-US" dirty="0"/>
              <a:t>Well what if my CPU is super super fast, but my bus is slow?</a:t>
            </a:r>
          </a:p>
          <a:p>
            <a:endParaRPr lang="en-US" dirty="0"/>
          </a:p>
          <a:p>
            <a:endParaRPr lang="en-US" dirty="0"/>
          </a:p>
        </p:txBody>
      </p:sp>
    </p:spTree>
    <p:extLst>
      <p:ext uri="{BB962C8B-B14F-4D97-AF65-F5344CB8AC3E}">
        <p14:creationId xmlns:p14="http://schemas.microsoft.com/office/powerpoint/2010/main" val="35601993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8C420-C81C-F141-B529-9A74FA2598ED}"/>
              </a:ext>
            </a:extLst>
          </p:cNvPr>
          <p:cNvSpPr>
            <a:spLocks noGrp="1"/>
          </p:cNvSpPr>
          <p:nvPr>
            <p:ph type="title"/>
          </p:nvPr>
        </p:nvSpPr>
        <p:spPr/>
        <p:txBody>
          <a:bodyPr>
            <a:normAutofit fontScale="90000"/>
          </a:bodyPr>
          <a:lstStyle/>
          <a:p>
            <a:r>
              <a:rPr lang="en-US" dirty="0"/>
              <a:t>Bus Speed and Width</a:t>
            </a:r>
          </a:p>
        </p:txBody>
      </p:sp>
      <p:sp>
        <p:nvSpPr>
          <p:cNvPr id="3" name="Content Placeholder 2">
            <a:extLst>
              <a:ext uri="{FF2B5EF4-FFF2-40B4-BE49-F238E27FC236}">
                <a16:creationId xmlns:a16="http://schemas.microsoft.com/office/drawing/2014/main" id="{7F74FFFF-8BAA-0648-BE91-59B2C069917D}"/>
              </a:ext>
            </a:extLst>
          </p:cNvPr>
          <p:cNvSpPr>
            <a:spLocks noGrp="1"/>
          </p:cNvSpPr>
          <p:nvPr>
            <p:ph idx="1"/>
          </p:nvPr>
        </p:nvSpPr>
        <p:spPr/>
        <p:txBody>
          <a:bodyPr>
            <a:normAutofit fontScale="85000" lnSpcReduction="10000"/>
          </a:bodyPr>
          <a:lstStyle/>
          <a:p>
            <a:r>
              <a:rPr lang="en-US" dirty="0"/>
              <a:t>Your bus has two measurements:</a:t>
            </a:r>
          </a:p>
          <a:p>
            <a:endParaRPr lang="en-US" dirty="0"/>
          </a:p>
          <a:p>
            <a:pPr marL="514350" indent="-514350">
              <a:buAutoNum type="arabicPeriod"/>
            </a:pPr>
            <a:r>
              <a:rPr lang="en-US" dirty="0"/>
              <a:t>Bus Speed </a:t>
            </a:r>
          </a:p>
          <a:p>
            <a:pPr marL="514350" indent="-514350">
              <a:buAutoNum type="arabicPeriod"/>
            </a:pPr>
            <a:r>
              <a:rPr lang="en-US" dirty="0"/>
              <a:t>Bus Width </a:t>
            </a:r>
          </a:p>
          <a:p>
            <a:pPr marL="514350" indent="-514350">
              <a:buAutoNum type="arabicPeriod"/>
            </a:pPr>
            <a:endParaRPr lang="en-US" dirty="0"/>
          </a:p>
          <a:p>
            <a:r>
              <a:rPr lang="en-US" dirty="0"/>
              <a:t>Bus Speed is measured in Hertz. </a:t>
            </a:r>
          </a:p>
          <a:p>
            <a:r>
              <a:rPr lang="en-US" dirty="0"/>
              <a:t>Its how fast the bus can do something per second. </a:t>
            </a:r>
          </a:p>
          <a:p>
            <a:r>
              <a:rPr lang="en-US" dirty="0"/>
              <a:t>Modern computers have bus speeds measured in at least 1 MHz – 1 million things per second. </a:t>
            </a:r>
          </a:p>
          <a:p>
            <a:endParaRPr lang="en-US" dirty="0"/>
          </a:p>
          <a:p>
            <a:r>
              <a:rPr lang="en-US" dirty="0"/>
              <a:t>Bus width</a:t>
            </a:r>
          </a:p>
          <a:p>
            <a:r>
              <a:rPr lang="en-US" dirty="0"/>
              <a:t>The bus is just a wire (or usually printed on a motherboard) </a:t>
            </a:r>
          </a:p>
          <a:p>
            <a:r>
              <a:rPr lang="en-US" dirty="0"/>
              <a:t>Bus width is how many physical wires are connected. </a:t>
            </a:r>
          </a:p>
          <a:p>
            <a:r>
              <a:rPr lang="en-US" dirty="0"/>
              <a:t>If there are 16 wires connected then your bus width is 16. If 32 wires then your bus width is 32.</a:t>
            </a:r>
          </a:p>
          <a:p>
            <a:r>
              <a:rPr lang="en-US" dirty="0"/>
              <a:t>If your bus width is 32, it means that you can send 32 bits of data at the same time (parallel)</a:t>
            </a:r>
          </a:p>
        </p:txBody>
      </p:sp>
    </p:spTree>
    <p:extLst>
      <p:ext uri="{BB962C8B-B14F-4D97-AF65-F5344CB8AC3E}">
        <p14:creationId xmlns:p14="http://schemas.microsoft.com/office/powerpoint/2010/main" val="23041067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A8EA9-84C2-B840-B1DE-E6C212593BA6}"/>
              </a:ext>
            </a:extLst>
          </p:cNvPr>
          <p:cNvSpPr>
            <a:spLocks noGrp="1"/>
          </p:cNvSpPr>
          <p:nvPr>
            <p:ph type="title"/>
          </p:nvPr>
        </p:nvSpPr>
        <p:spPr/>
        <p:txBody>
          <a:bodyPr>
            <a:normAutofit fontScale="90000"/>
          </a:bodyPr>
          <a:lstStyle/>
          <a:p>
            <a:r>
              <a:rPr lang="en-US" dirty="0"/>
              <a:t>Cache Memory</a:t>
            </a:r>
          </a:p>
        </p:txBody>
      </p:sp>
      <p:sp>
        <p:nvSpPr>
          <p:cNvPr id="3" name="Content Placeholder 2">
            <a:extLst>
              <a:ext uri="{FF2B5EF4-FFF2-40B4-BE49-F238E27FC236}">
                <a16:creationId xmlns:a16="http://schemas.microsoft.com/office/drawing/2014/main" id="{26000A43-C9E6-1142-A2C0-F2182B2D825B}"/>
              </a:ext>
            </a:extLst>
          </p:cNvPr>
          <p:cNvSpPr>
            <a:spLocks noGrp="1"/>
          </p:cNvSpPr>
          <p:nvPr>
            <p:ph idx="1"/>
          </p:nvPr>
        </p:nvSpPr>
        <p:spPr/>
        <p:txBody>
          <a:bodyPr>
            <a:normAutofit fontScale="77500" lnSpcReduction="20000"/>
          </a:bodyPr>
          <a:lstStyle/>
          <a:p>
            <a:r>
              <a:rPr lang="en-US" dirty="0"/>
              <a:t>This is a form of DRAM – Dynamic RAM</a:t>
            </a:r>
          </a:p>
          <a:p>
            <a:r>
              <a:rPr lang="en-US" dirty="0"/>
              <a:t>But its much smaller and much faster. </a:t>
            </a:r>
          </a:p>
          <a:p>
            <a:r>
              <a:rPr lang="en-US" dirty="0"/>
              <a:t>Q. Why is it faster? </a:t>
            </a:r>
            <a:br>
              <a:rPr lang="en-US" dirty="0"/>
            </a:br>
            <a:r>
              <a:rPr lang="en-US" dirty="0"/>
              <a:t>A. Its closer to the CPU, sometimes built inside the CPU. It also uses its own dedicated bus. </a:t>
            </a:r>
          </a:p>
          <a:p>
            <a:endParaRPr lang="en-US" dirty="0"/>
          </a:p>
          <a:p>
            <a:r>
              <a:rPr lang="en-US" dirty="0"/>
              <a:t>Cache memory has 3 levels. </a:t>
            </a:r>
            <a:br>
              <a:rPr lang="en-US" dirty="0"/>
            </a:br>
            <a:r>
              <a:rPr lang="en-US" dirty="0"/>
              <a:t>Each level describes how physically close the cache memory is to the CPU</a:t>
            </a:r>
          </a:p>
          <a:p>
            <a:endParaRPr lang="en-US" dirty="0"/>
          </a:p>
          <a:p>
            <a:r>
              <a:rPr lang="en-US" dirty="0"/>
              <a:t>Level 1 (L1 Cache) - Fastest. Built inside the CPU. Small capacity. Sometimes called Primary cache </a:t>
            </a:r>
          </a:p>
          <a:p>
            <a:endParaRPr lang="en-US" dirty="0"/>
          </a:p>
          <a:p>
            <a:r>
              <a:rPr lang="en-US" dirty="0"/>
              <a:t>Level 2 (L2 Cache) – Fast. Can be built in CPU or sometimes built on a separate chip. Has its own bus so it doesn’t slow down even if the system bus is slow. Has more capacity then L1 cache. Sometimes called secondary cache </a:t>
            </a:r>
          </a:p>
          <a:p>
            <a:endParaRPr lang="en-US" dirty="0"/>
          </a:p>
          <a:p>
            <a:r>
              <a:rPr lang="en-US" dirty="0"/>
              <a:t>Level 3 (L3 cache) – This type of cache is faster than standard RAM but it used to help L1 and L2 cache to hold data. It can pass data to L1 and L2 quicker than RAM. </a:t>
            </a:r>
          </a:p>
          <a:p>
            <a:endParaRPr lang="en-US" dirty="0"/>
          </a:p>
          <a:p>
            <a:r>
              <a:rPr lang="en-US" dirty="0"/>
              <a:t>So the more L1, L2 and L3 cache you have the more you can store in this faster type of memory and the fact it uses its own bus also means it won’t slow down even if everything else does.</a:t>
            </a:r>
          </a:p>
        </p:txBody>
      </p:sp>
    </p:spTree>
    <p:extLst>
      <p:ext uri="{BB962C8B-B14F-4D97-AF65-F5344CB8AC3E}">
        <p14:creationId xmlns:p14="http://schemas.microsoft.com/office/powerpoint/2010/main" val="31734696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7BC1A-DD41-1344-B0B4-0806BC742D44}"/>
              </a:ext>
            </a:extLst>
          </p:cNvPr>
          <p:cNvSpPr>
            <a:spLocks noGrp="1"/>
          </p:cNvSpPr>
          <p:nvPr>
            <p:ph type="title"/>
          </p:nvPr>
        </p:nvSpPr>
        <p:spPr/>
        <p:txBody>
          <a:bodyPr>
            <a:normAutofit fontScale="90000"/>
          </a:bodyPr>
          <a:lstStyle/>
          <a:p>
            <a:r>
              <a:rPr lang="en-US" dirty="0"/>
              <a:t>Processor Type and Cores (and threads)</a:t>
            </a:r>
          </a:p>
        </p:txBody>
      </p:sp>
      <p:sp>
        <p:nvSpPr>
          <p:cNvPr id="3" name="Content Placeholder 2">
            <a:extLst>
              <a:ext uri="{FF2B5EF4-FFF2-40B4-BE49-F238E27FC236}">
                <a16:creationId xmlns:a16="http://schemas.microsoft.com/office/drawing/2014/main" id="{0A88AEAC-EC05-124C-A35D-84CB6D00BAD0}"/>
              </a:ext>
            </a:extLst>
          </p:cNvPr>
          <p:cNvSpPr>
            <a:spLocks noGrp="1"/>
          </p:cNvSpPr>
          <p:nvPr>
            <p:ph idx="1"/>
          </p:nvPr>
        </p:nvSpPr>
        <p:spPr/>
        <p:txBody>
          <a:bodyPr>
            <a:normAutofit fontScale="92500" lnSpcReduction="10000"/>
          </a:bodyPr>
          <a:lstStyle/>
          <a:p>
            <a:r>
              <a:rPr lang="en-US" dirty="0"/>
              <a:t>In the past, the speed of your CPU was just measured by the system clock. </a:t>
            </a:r>
          </a:p>
          <a:p>
            <a:r>
              <a:rPr lang="en-US" dirty="0"/>
              <a:t>So 3GHz meant that your processor can do 3 billions things per second. </a:t>
            </a:r>
          </a:p>
          <a:p>
            <a:r>
              <a:rPr lang="en-US" dirty="0"/>
              <a:t>But, its still only one thing a time, it just does those things so fast that it can do 3 billion of them in a second. </a:t>
            </a:r>
          </a:p>
          <a:p>
            <a:endParaRPr lang="en-US" dirty="0"/>
          </a:p>
          <a:p>
            <a:r>
              <a:rPr lang="en-US" dirty="0"/>
              <a:t>But still only one at a time. </a:t>
            </a:r>
          </a:p>
          <a:p>
            <a:endParaRPr lang="en-US" dirty="0"/>
          </a:p>
          <a:p>
            <a:r>
              <a:rPr lang="en-US" dirty="0"/>
              <a:t>So then, CPU manufactures found a better way. </a:t>
            </a:r>
          </a:p>
          <a:p>
            <a:r>
              <a:rPr lang="en-US" dirty="0"/>
              <a:t>Have one physical CPU chip, but split it so it behaves like two. This is dual core. </a:t>
            </a:r>
          </a:p>
          <a:p>
            <a:endParaRPr lang="en-US" dirty="0"/>
          </a:p>
          <a:p>
            <a:r>
              <a:rPr lang="en-US" dirty="0"/>
              <a:t>If you have quad core, then its one CPU chip but behaves like 4 (quad) CPU’s because it has 4 physical parts to it, its just 4 parts on one chip.</a:t>
            </a:r>
            <a:br>
              <a:rPr lang="en-US" dirty="0"/>
            </a:br>
            <a:br>
              <a:rPr lang="en-US" dirty="0"/>
            </a:br>
            <a:r>
              <a:rPr lang="en-US" dirty="0"/>
              <a:t>It means it can do 4 things at the same time. </a:t>
            </a:r>
          </a:p>
          <a:p>
            <a:r>
              <a:rPr lang="en-US" dirty="0"/>
              <a:t>So you can decide, is it better to have single core at 3GHz or quad core at 2GHz?</a:t>
            </a:r>
          </a:p>
        </p:txBody>
      </p:sp>
    </p:spTree>
    <p:extLst>
      <p:ext uri="{BB962C8B-B14F-4D97-AF65-F5344CB8AC3E}">
        <p14:creationId xmlns:p14="http://schemas.microsoft.com/office/powerpoint/2010/main" val="7022219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Von Neumann architecture</a:t>
            </a:r>
          </a:p>
        </p:txBody>
      </p:sp>
      <p:sp>
        <p:nvSpPr>
          <p:cNvPr id="3" name="Content Placeholder 2"/>
          <p:cNvSpPr>
            <a:spLocks noGrp="1"/>
          </p:cNvSpPr>
          <p:nvPr>
            <p:ph idx="1"/>
          </p:nvPr>
        </p:nvSpPr>
        <p:spPr/>
        <p:txBody>
          <a:bodyPr/>
          <a:lstStyle/>
          <a:p>
            <a:r>
              <a:rPr lang="en-GB" dirty="0"/>
              <a:t>Von Neumann architecture only has 3 main parts. But each of these main parts have parts inside them. </a:t>
            </a:r>
          </a:p>
          <a:p>
            <a:endParaRPr lang="en-GB" dirty="0"/>
          </a:p>
          <a:p>
            <a:r>
              <a:rPr lang="en-GB" dirty="0"/>
              <a:t>The three main parts are:</a:t>
            </a:r>
          </a:p>
          <a:p>
            <a:endParaRPr lang="en-GB" dirty="0"/>
          </a:p>
          <a:p>
            <a:r>
              <a:rPr lang="en-GB" dirty="0"/>
              <a:t>1. Processor </a:t>
            </a:r>
          </a:p>
          <a:p>
            <a:r>
              <a:rPr lang="en-GB" dirty="0"/>
              <a:t>2. Memory</a:t>
            </a:r>
          </a:p>
          <a:p>
            <a:r>
              <a:rPr lang="en-GB" dirty="0"/>
              <a:t>3. Input/Output </a:t>
            </a:r>
          </a:p>
          <a:p>
            <a:endParaRPr lang="en-GB" dirty="0"/>
          </a:p>
          <a:p>
            <a:endParaRPr lang="en-GB" dirty="0"/>
          </a:p>
        </p:txBody>
      </p:sp>
    </p:spTree>
    <p:extLst>
      <p:ext uri="{BB962C8B-B14F-4D97-AF65-F5344CB8AC3E}">
        <p14:creationId xmlns:p14="http://schemas.microsoft.com/office/powerpoint/2010/main" val="37733628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9BC7E-4A94-5547-BA78-84B2295A547D}"/>
              </a:ext>
            </a:extLst>
          </p:cNvPr>
          <p:cNvSpPr>
            <a:spLocks noGrp="1"/>
          </p:cNvSpPr>
          <p:nvPr>
            <p:ph type="title"/>
          </p:nvPr>
        </p:nvSpPr>
        <p:spPr/>
        <p:txBody>
          <a:bodyPr>
            <a:normAutofit fontScale="90000"/>
          </a:bodyPr>
          <a:lstStyle/>
          <a:p>
            <a:r>
              <a:rPr lang="en-US" dirty="0"/>
              <a:t>Processor Cores</a:t>
            </a:r>
          </a:p>
        </p:txBody>
      </p:sp>
      <p:sp>
        <p:nvSpPr>
          <p:cNvPr id="3" name="Content Placeholder 2">
            <a:extLst>
              <a:ext uri="{FF2B5EF4-FFF2-40B4-BE49-F238E27FC236}">
                <a16:creationId xmlns:a16="http://schemas.microsoft.com/office/drawing/2014/main" id="{BB8477DA-8006-874D-81BE-6BE2CEF08E13}"/>
              </a:ext>
            </a:extLst>
          </p:cNvPr>
          <p:cNvSpPr>
            <a:spLocks noGrp="1"/>
          </p:cNvSpPr>
          <p:nvPr>
            <p:ph idx="1"/>
          </p:nvPr>
        </p:nvSpPr>
        <p:spPr/>
        <p:txBody>
          <a:bodyPr/>
          <a:lstStyle/>
          <a:p>
            <a:r>
              <a:rPr lang="en-US" dirty="0"/>
              <a:t>Okay, so if quad core is like having 4 CPU’s because you can do 4 things at once…. Why not just actually have 4 physical CPU’s?</a:t>
            </a:r>
          </a:p>
          <a:p>
            <a:endParaRPr lang="en-US" dirty="0"/>
          </a:p>
          <a:p>
            <a:pPr marL="514350" indent="-514350">
              <a:buAutoNum type="arabicPeriod"/>
            </a:pPr>
            <a:r>
              <a:rPr lang="en-US" dirty="0"/>
              <a:t>Requires more cooling </a:t>
            </a:r>
          </a:p>
          <a:p>
            <a:pPr marL="514350" indent="-514350">
              <a:buAutoNum type="arabicPeriod"/>
            </a:pPr>
            <a:r>
              <a:rPr lang="en-US" dirty="0"/>
              <a:t>Requires more power</a:t>
            </a:r>
          </a:p>
          <a:p>
            <a:pPr marL="514350" indent="-514350">
              <a:buAutoNum type="arabicPeriod"/>
            </a:pPr>
            <a:r>
              <a:rPr lang="en-US" dirty="0"/>
              <a:t>Requires a bigger socket / more sockets on the motherboard</a:t>
            </a:r>
          </a:p>
          <a:p>
            <a:pPr marL="514350" indent="-514350">
              <a:buAutoNum type="arabicPeriod"/>
            </a:pPr>
            <a:r>
              <a:rPr lang="en-US" dirty="0"/>
              <a:t>One CPU split into 4 can communicate quicker then 4 individual CPU’s</a:t>
            </a:r>
          </a:p>
          <a:p>
            <a:pPr marL="514350" indent="-514350">
              <a:buAutoNum type="arabicPeriod"/>
            </a:pPr>
            <a:r>
              <a:rPr lang="en-US" dirty="0"/>
              <a:t>Having more cores is cheaper then having more CPU’s</a:t>
            </a:r>
          </a:p>
        </p:txBody>
      </p:sp>
    </p:spTree>
    <p:extLst>
      <p:ext uri="{BB962C8B-B14F-4D97-AF65-F5344CB8AC3E}">
        <p14:creationId xmlns:p14="http://schemas.microsoft.com/office/powerpoint/2010/main" val="9160761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E9A4E-E4D4-6041-B7F7-803E7D369908}"/>
              </a:ext>
            </a:extLst>
          </p:cNvPr>
          <p:cNvSpPr>
            <a:spLocks noGrp="1"/>
          </p:cNvSpPr>
          <p:nvPr>
            <p:ph type="title"/>
          </p:nvPr>
        </p:nvSpPr>
        <p:spPr/>
        <p:txBody>
          <a:bodyPr>
            <a:normAutofit fontScale="90000"/>
          </a:bodyPr>
          <a:lstStyle/>
          <a:p>
            <a:r>
              <a:rPr lang="en-US" dirty="0"/>
              <a:t>Processor Threads </a:t>
            </a:r>
          </a:p>
        </p:txBody>
      </p:sp>
      <p:sp>
        <p:nvSpPr>
          <p:cNvPr id="3" name="Content Placeholder 2">
            <a:extLst>
              <a:ext uri="{FF2B5EF4-FFF2-40B4-BE49-F238E27FC236}">
                <a16:creationId xmlns:a16="http://schemas.microsoft.com/office/drawing/2014/main" id="{595E5677-ADAD-DF4C-B3E8-0C5F084578D8}"/>
              </a:ext>
            </a:extLst>
          </p:cNvPr>
          <p:cNvSpPr>
            <a:spLocks noGrp="1"/>
          </p:cNvSpPr>
          <p:nvPr>
            <p:ph idx="1"/>
          </p:nvPr>
        </p:nvSpPr>
        <p:spPr/>
        <p:txBody>
          <a:bodyPr>
            <a:normAutofit fontScale="92500" lnSpcReduction="20000"/>
          </a:bodyPr>
          <a:lstStyle/>
          <a:p>
            <a:r>
              <a:rPr lang="en-US" dirty="0"/>
              <a:t>This bit is not in your syllabus but useful. </a:t>
            </a:r>
          </a:p>
          <a:p>
            <a:endParaRPr lang="en-US" dirty="0"/>
          </a:p>
          <a:p>
            <a:r>
              <a:rPr lang="en-US" dirty="0"/>
              <a:t>Intel did something before making multi-core processors. They created something called “Hyperthreading” </a:t>
            </a:r>
          </a:p>
          <a:p>
            <a:endParaRPr lang="en-US" dirty="0"/>
          </a:p>
          <a:p>
            <a:r>
              <a:rPr lang="en-US" dirty="0"/>
              <a:t>It sounds the same as multicore. </a:t>
            </a:r>
          </a:p>
          <a:p>
            <a:r>
              <a:rPr lang="en-US" dirty="0"/>
              <a:t>You have one physical CPU chip but this CPU is hyperthreaded into two threads. So your Operating system will think its two CPU’s.</a:t>
            </a:r>
            <a:br>
              <a:rPr lang="en-US" dirty="0"/>
            </a:br>
            <a:br>
              <a:rPr lang="en-US" dirty="0"/>
            </a:br>
            <a:r>
              <a:rPr lang="en-US" dirty="0"/>
              <a:t>But its not real, you don’t have two cores, you have single core, but it just lies to your OS and says “hey, I’m multicore”</a:t>
            </a:r>
            <a:br>
              <a:rPr lang="en-US" dirty="0"/>
            </a:br>
            <a:br>
              <a:rPr lang="en-US" dirty="0"/>
            </a:br>
            <a:r>
              <a:rPr lang="en-US" dirty="0"/>
              <a:t>But Intel was not allowed to say multicore, because it wasn’t, so they used the term hyperthreading.</a:t>
            </a:r>
          </a:p>
          <a:p>
            <a:endParaRPr lang="en-US" dirty="0"/>
          </a:p>
          <a:p>
            <a:r>
              <a:rPr lang="en-US" dirty="0"/>
              <a:t>Now you get multicore and hyperthreading on the same chip. </a:t>
            </a:r>
          </a:p>
          <a:p>
            <a:r>
              <a:rPr lang="en-US" dirty="0"/>
              <a:t>So a quad core 16 thread CPU has one chip, with 4 cores and 16 virtual threads</a:t>
            </a:r>
          </a:p>
        </p:txBody>
      </p:sp>
    </p:spTree>
    <p:extLst>
      <p:ext uri="{BB962C8B-B14F-4D97-AF65-F5344CB8AC3E}">
        <p14:creationId xmlns:p14="http://schemas.microsoft.com/office/powerpoint/2010/main" val="23864666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194CB-A498-7442-9A13-E4A1268C4D13}"/>
              </a:ext>
            </a:extLst>
          </p:cNvPr>
          <p:cNvSpPr>
            <a:spLocks noGrp="1"/>
          </p:cNvSpPr>
          <p:nvPr>
            <p:ph type="title"/>
          </p:nvPr>
        </p:nvSpPr>
        <p:spPr/>
        <p:txBody>
          <a:bodyPr>
            <a:normAutofit fontScale="90000"/>
          </a:bodyPr>
          <a:lstStyle/>
          <a:p>
            <a:r>
              <a:rPr lang="en-US" dirty="0"/>
              <a:t>Today</a:t>
            </a:r>
          </a:p>
        </p:txBody>
      </p:sp>
      <p:sp>
        <p:nvSpPr>
          <p:cNvPr id="3" name="Content Placeholder 2">
            <a:extLst>
              <a:ext uri="{FF2B5EF4-FFF2-40B4-BE49-F238E27FC236}">
                <a16:creationId xmlns:a16="http://schemas.microsoft.com/office/drawing/2014/main" id="{6C0C54B5-2B9E-6B49-994D-0927435F6E2B}"/>
              </a:ext>
            </a:extLst>
          </p:cNvPr>
          <p:cNvSpPr>
            <a:spLocks noGrp="1"/>
          </p:cNvSpPr>
          <p:nvPr>
            <p:ph idx="1"/>
          </p:nvPr>
        </p:nvSpPr>
        <p:spPr>
          <a:solidFill>
            <a:schemeClr val="accent2"/>
          </a:solidFill>
        </p:spPr>
        <p:txBody>
          <a:bodyPr/>
          <a:lstStyle/>
          <a:p>
            <a:r>
              <a:rPr lang="en-GB" dirty="0"/>
              <a:t>6. Understand how different ports provide connection to peripheral devices </a:t>
            </a:r>
          </a:p>
          <a:p>
            <a:endParaRPr lang="en-US" dirty="0"/>
          </a:p>
          <a:p>
            <a:endParaRPr lang="en-US" dirty="0"/>
          </a:p>
          <a:p>
            <a:endParaRPr lang="en-US" dirty="0"/>
          </a:p>
          <a:p>
            <a:r>
              <a:rPr lang="en-US" dirty="0"/>
              <a:t>Understand: How different ports connect to a computer</a:t>
            </a:r>
          </a:p>
          <a:p>
            <a:endParaRPr lang="en-US" dirty="0"/>
          </a:p>
          <a:p>
            <a:r>
              <a:rPr lang="en-US" dirty="0"/>
              <a:t>Able: Explain the power delivery of each port</a:t>
            </a:r>
          </a:p>
          <a:p>
            <a:endParaRPr lang="en-US" dirty="0"/>
          </a:p>
          <a:p>
            <a:r>
              <a:rPr lang="en-US" dirty="0"/>
              <a:t>Answer: Why we have different ports?</a:t>
            </a:r>
          </a:p>
        </p:txBody>
      </p:sp>
    </p:spTree>
    <p:extLst>
      <p:ext uri="{BB962C8B-B14F-4D97-AF65-F5344CB8AC3E}">
        <p14:creationId xmlns:p14="http://schemas.microsoft.com/office/powerpoint/2010/main" val="1159010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3B3CB-82C2-2F4A-B419-362D7ABE0CDD}"/>
              </a:ext>
            </a:extLst>
          </p:cNvPr>
          <p:cNvSpPr>
            <a:spLocks noGrp="1"/>
          </p:cNvSpPr>
          <p:nvPr>
            <p:ph type="title"/>
          </p:nvPr>
        </p:nvSpPr>
        <p:spPr/>
        <p:txBody>
          <a:bodyPr>
            <a:normAutofit fontScale="90000"/>
          </a:bodyPr>
          <a:lstStyle/>
          <a:p>
            <a:r>
              <a:rPr lang="en-US" dirty="0"/>
              <a:t>Von Neumann</a:t>
            </a:r>
          </a:p>
        </p:txBody>
      </p:sp>
      <p:sp>
        <p:nvSpPr>
          <p:cNvPr id="3" name="Content Placeholder 2">
            <a:extLst>
              <a:ext uri="{FF2B5EF4-FFF2-40B4-BE49-F238E27FC236}">
                <a16:creationId xmlns:a16="http://schemas.microsoft.com/office/drawing/2014/main" id="{4B787B85-B0C4-0547-83E5-5872F1283C9F}"/>
              </a:ext>
            </a:extLst>
          </p:cNvPr>
          <p:cNvSpPr>
            <a:spLocks noGrp="1"/>
          </p:cNvSpPr>
          <p:nvPr>
            <p:ph idx="1"/>
          </p:nvPr>
        </p:nvSpPr>
        <p:spPr/>
        <p:txBody>
          <a:bodyPr>
            <a:normAutofit fontScale="92500" lnSpcReduction="20000"/>
          </a:bodyPr>
          <a:lstStyle/>
          <a:p>
            <a:r>
              <a:rPr lang="en-US" dirty="0"/>
              <a:t>There was 3 parts (or 4 or 5 parts) to Von Neumann, what were they?</a:t>
            </a:r>
          </a:p>
          <a:p>
            <a:endParaRPr lang="en-US" dirty="0"/>
          </a:p>
          <a:p>
            <a:pPr marL="514350" indent="-514350">
              <a:buAutoNum type="arabicPeriod"/>
            </a:pPr>
            <a:r>
              <a:rPr lang="en-US" dirty="0"/>
              <a:t>Processor </a:t>
            </a:r>
          </a:p>
          <a:p>
            <a:pPr marL="514350" indent="-514350">
              <a:buAutoNum type="arabicPeriod"/>
            </a:pPr>
            <a:r>
              <a:rPr lang="en-US" dirty="0"/>
              <a:t>Memory</a:t>
            </a:r>
          </a:p>
          <a:p>
            <a:pPr marL="514350" indent="-514350">
              <a:buAutoNum type="arabicPeriod"/>
            </a:pPr>
            <a:r>
              <a:rPr lang="en-US" dirty="0"/>
              <a:t>Input / Output </a:t>
            </a:r>
          </a:p>
          <a:p>
            <a:pPr marL="514350" indent="-514350">
              <a:buAutoNum type="arabicPeriod"/>
            </a:pPr>
            <a:endParaRPr lang="en-US" dirty="0"/>
          </a:p>
          <a:p>
            <a:r>
              <a:rPr lang="en-US" dirty="0"/>
              <a:t>You could say:</a:t>
            </a:r>
          </a:p>
          <a:p>
            <a:pPr marL="514350" indent="-514350">
              <a:buAutoNum type="arabicPeriod"/>
            </a:pPr>
            <a:r>
              <a:rPr lang="en-US" dirty="0"/>
              <a:t>Processor</a:t>
            </a:r>
          </a:p>
          <a:p>
            <a:pPr marL="514350" indent="-514350">
              <a:buAutoNum type="arabicPeriod"/>
            </a:pPr>
            <a:r>
              <a:rPr lang="en-US" dirty="0"/>
              <a:t>Memory</a:t>
            </a:r>
          </a:p>
          <a:p>
            <a:pPr marL="514350" indent="-514350">
              <a:buAutoNum type="arabicPeriod"/>
            </a:pPr>
            <a:r>
              <a:rPr lang="en-US" dirty="0"/>
              <a:t>Input</a:t>
            </a:r>
          </a:p>
          <a:p>
            <a:pPr marL="514350" indent="-514350">
              <a:buAutoNum type="arabicPeriod"/>
            </a:pPr>
            <a:r>
              <a:rPr lang="en-US" dirty="0"/>
              <a:t>Output</a:t>
            </a:r>
          </a:p>
          <a:p>
            <a:pPr marL="514350" indent="-514350">
              <a:buAutoNum type="arabicPeriod"/>
            </a:pPr>
            <a:r>
              <a:rPr lang="en-US" dirty="0"/>
              <a:t>System Bus</a:t>
            </a:r>
          </a:p>
          <a:p>
            <a:pPr marL="514350" indent="-514350">
              <a:buAutoNum type="arabicPeriod"/>
            </a:pPr>
            <a:endParaRPr lang="en-US" dirty="0"/>
          </a:p>
          <a:p>
            <a:r>
              <a:rPr lang="en-US" dirty="0"/>
              <a:t>We’ve done Processor and we did memory. Now time for input / output</a:t>
            </a:r>
          </a:p>
        </p:txBody>
      </p:sp>
    </p:spTree>
    <p:extLst>
      <p:ext uri="{BB962C8B-B14F-4D97-AF65-F5344CB8AC3E}">
        <p14:creationId xmlns:p14="http://schemas.microsoft.com/office/powerpoint/2010/main" val="33104277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1A41B-4F31-6C4D-B37C-95078503A6F2}"/>
              </a:ext>
            </a:extLst>
          </p:cNvPr>
          <p:cNvSpPr>
            <a:spLocks noGrp="1"/>
          </p:cNvSpPr>
          <p:nvPr>
            <p:ph type="title"/>
          </p:nvPr>
        </p:nvSpPr>
        <p:spPr/>
        <p:txBody>
          <a:bodyPr>
            <a:normAutofit fontScale="90000"/>
          </a:bodyPr>
          <a:lstStyle/>
          <a:p>
            <a:r>
              <a:rPr lang="en-US" dirty="0"/>
              <a:t>Honestly:</a:t>
            </a:r>
          </a:p>
        </p:txBody>
      </p:sp>
      <p:sp>
        <p:nvSpPr>
          <p:cNvPr id="3" name="Content Placeholder 2">
            <a:extLst>
              <a:ext uri="{FF2B5EF4-FFF2-40B4-BE49-F238E27FC236}">
                <a16:creationId xmlns:a16="http://schemas.microsoft.com/office/drawing/2014/main" id="{520D19BA-8554-7340-A1E4-5628BC1C62C3}"/>
              </a:ext>
            </a:extLst>
          </p:cNvPr>
          <p:cNvSpPr>
            <a:spLocks noGrp="1"/>
          </p:cNvSpPr>
          <p:nvPr>
            <p:ph idx="1"/>
          </p:nvPr>
        </p:nvSpPr>
        <p:spPr/>
        <p:txBody>
          <a:bodyPr/>
          <a:lstStyle/>
          <a:p>
            <a:r>
              <a:rPr lang="en-US" dirty="0"/>
              <a:t>Cambridge added this for no real reason. </a:t>
            </a:r>
          </a:p>
          <a:p>
            <a:r>
              <a:rPr lang="en-US" dirty="0"/>
              <a:t>They want us to learn about 3 ports but no real logic behind it, but its in syllabus so we must do. </a:t>
            </a:r>
          </a:p>
          <a:p>
            <a:endParaRPr lang="en-US" dirty="0"/>
          </a:p>
          <a:p>
            <a:r>
              <a:rPr lang="en-US" dirty="0"/>
              <a:t>We will do:</a:t>
            </a:r>
          </a:p>
          <a:p>
            <a:pPr marL="514350" indent="-514350">
              <a:buAutoNum type="arabicPeriod"/>
            </a:pPr>
            <a:r>
              <a:rPr lang="en-US" dirty="0"/>
              <a:t>VGA</a:t>
            </a:r>
          </a:p>
          <a:p>
            <a:pPr marL="514350" indent="-514350">
              <a:buAutoNum type="arabicPeriod"/>
            </a:pPr>
            <a:r>
              <a:rPr lang="en-US" dirty="0"/>
              <a:t>HDMI</a:t>
            </a:r>
          </a:p>
          <a:p>
            <a:pPr marL="514350" indent="-514350">
              <a:buAutoNum type="arabicPeriod"/>
            </a:pPr>
            <a:r>
              <a:rPr lang="en-US" dirty="0"/>
              <a:t>USB</a:t>
            </a:r>
          </a:p>
        </p:txBody>
      </p:sp>
    </p:spTree>
    <p:extLst>
      <p:ext uri="{BB962C8B-B14F-4D97-AF65-F5344CB8AC3E}">
        <p14:creationId xmlns:p14="http://schemas.microsoft.com/office/powerpoint/2010/main" val="419823956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C9CA7-A2AF-B943-8942-60611B3230CC}"/>
              </a:ext>
            </a:extLst>
          </p:cNvPr>
          <p:cNvSpPr>
            <a:spLocks noGrp="1"/>
          </p:cNvSpPr>
          <p:nvPr>
            <p:ph type="title"/>
          </p:nvPr>
        </p:nvSpPr>
        <p:spPr/>
        <p:txBody>
          <a:bodyPr>
            <a:normAutofit fontScale="90000"/>
          </a:bodyPr>
          <a:lstStyle/>
          <a:p>
            <a:r>
              <a:rPr lang="en-US" dirty="0"/>
              <a:t>VGA</a:t>
            </a:r>
          </a:p>
        </p:txBody>
      </p:sp>
      <p:sp>
        <p:nvSpPr>
          <p:cNvPr id="3" name="Content Placeholder 2">
            <a:extLst>
              <a:ext uri="{FF2B5EF4-FFF2-40B4-BE49-F238E27FC236}">
                <a16:creationId xmlns:a16="http://schemas.microsoft.com/office/drawing/2014/main" id="{E4A01864-E2A3-1D4E-B8C9-55ECC7FA373B}"/>
              </a:ext>
            </a:extLst>
          </p:cNvPr>
          <p:cNvSpPr>
            <a:spLocks noGrp="1"/>
          </p:cNvSpPr>
          <p:nvPr>
            <p:ph idx="1"/>
          </p:nvPr>
        </p:nvSpPr>
        <p:spPr>
          <a:xfrm>
            <a:off x="0" y="728132"/>
            <a:ext cx="7823419" cy="6129867"/>
          </a:xfrm>
        </p:spPr>
        <p:txBody>
          <a:bodyPr/>
          <a:lstStyle/>
          <a:p>
            <a:r>
              <a:rPr lang="en-US" dirty="0"/>
              <a:t>VGA = Video Graphics Array</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Uses screws to keep the cable in place</a:t>
            </a:r>
          </a:p>
          <a:p>
            <a:pPr marL="457200" indent="-457200">
              <a:buFont typeface="Arial" panose="020B0604020202020204" pitchFamily="34" charset="0"/>
              <a:buChar char="•"/>
            </a:pPr>
            <a:r>
              <a:rPr lang="en-US" dirty="0"/>
              <a:t>Has 15 pins (usually)</a:t>
            </a:r>
          </a:p>
          <a:p>
            <a:pPr marL="457200" indent="-457200">
              <a:buFont typeface="Arial" panose="020B0604020202020204" pitchFamily="34" charset="0"/>
              <a:buChar char="•"/>
            </a:pPr>
            <a:r>
              <a:rPr lang="en-US" dirty="0"/>
              <a:t>Can send video signals / picture signals</a:t>
            </a:r>
          </a:p>
          <a:p>
            <a:pPr marL="457200" indent="-457200">
              <a:buFont typeface="Arial" panose="020B0604020202020204" pitchFamily="34" charset="0"/>
              <a:buChar char="•"/>
            </a:pPr>
            <a:r>
              <a:rPr lang="en-US" dirty="0"/>
              <a:t>Is only used now because some old hardware still uses it</a:t>
            </a:r>
          </a:p>
          <a:p>
            <a:pPr marL="457200" indent="-457200">
              <a:buFont typeface="Arial" panose="020B0604020202020204" pitchFamily="34" charset="0"/>
              <a:buChar char="•"/>
            </a:pPr>
            <a:r>
              <a:rPr lang="en-US" dirty="0"/>
              <a:t>Old</a:t>
            </a:r>
          </a:p>
          <a:p>
            <a:pPr marL="457200" indent="-457200">
              <a:buFont typeface="Arial" panose="020B0604020202020204" pitchFamily="34" charset="0"/>
              <a:buChar char="•"/>
            </a:pPr>
            <a:r>
              <a:rPr lang="en-US" dirty="0"/>
              <a:t>Cheap</a:t>
            </a:r>
          </a:p>
          <a:p>
            <a:pPr marL="457200" indent="-457200">
              <a:buFont typeface="Arial" panose="020B0604020202020204" pitchFamily="34" charset="0"/>
              <a:buChar char="•"/>
            </a:pPr>
            <a:r>
              <a:rPr lang="en-US" dirty="0"/>
              <a:t>Analogue</a:t>
            </a:r>
          </a:p>
          <a:p>
            <a:pPr marL="457200" indent="-457200">
              <a:buFont typeface="Arial" panose="020B0604020202020204" pitchFamily="34" charset="0"/>
              <a:buChar char="•"/>
            </a:pPr>
            <a:r>
              <a:rPr lang="en-US" dirty="0"/>
              <a:t>Degrades over long length</a:t>
            </a:r>
          </a:p>
          <a:p>
            <a:pPr marL="457200" indent="-457200">
              <a:buFont typeface="Arial" panose="020B0604020202020204" pitchFamily="34" charset="0"/>
              <a:buChar char="•"/>
            </a:pPr>
            <a:endParaRPr lang="en-US" dirty="0"/>
          </a:p>
        </p:txBody>
      </p:sp>
      <p:pic>
        <p:nvPicPr>
          <p:cNvPr id="4" name="Picture 3">
            <a:extLst>
              <a:ext uri="{FF2B5EF4-FFF2-40B4-BE49-F238E27FC236}">
                <a16:creationId xmlns:a16="http://schemas.microsoft.com/office/drawing/2014/main" id="{1ED8AD4C-5635-7341-90AD-ED5D8B445661}"/>
              </a:ext>
            </a:extLst>
          </p:cNvPr>
          <p:cNvPicPr>
            <a:picLocks noChangeAspect="1"/>
          </p:cNvPicPr>
          <p:nvPr/>
        </p:nvPicPr>
        <p:blipFill>
          <a:blip r:embed="rId2"/>
          <a:stretch>
            <a:fillRect/>
          </a:stretch>
        </p:blipFill>
        <p:spPr>
          <a:xfrm>
            <a:off x="8092966" y="0"/>
            <a:ext cx="4099034" cy="3078830"/>
          </a:xfrm>
          <a:prstGeom prst="rect">
            <a:avLst/>
          </a:prstGeom>
        </p:spPr>
      </p:pic>
      <p:pic>
        <p:nvPicPr>
          <p:cNvPr id="5" name="Picture 4">
            <a:extLst>
              <a:ext uri="{FF2B5EF4-FFF2-40B4-BE49-F238E27FC236}">
                <a16:creationId xmlns:a16="http://schemas.microsoft.com/office/drawing/2014/main" id="{80BD293F-33C2-174F-8453-A191A651D50B}"/>
              </a:ext>
            </a:extLst>
          </p:cNvPr>
          <p:cNvPicPr>
            <a:picLocks noChangeAspect="1"/>
          </p:cNvPicPr>
          <p:nvPr/>
        </p:nvPicPr>
        <p:blipFill>
          <a:blip r:embed="rId3"/>
          <a:stretch>
            <a:fillRect/>
          </a:stretch>
        </p:blipFill>
        <p:spPr>
          <a:xfrm>
            <a:off x="8092966" y="3078830"/>
            <a:ext cx="4099034" cy="3848754"/>
          </a:xfrm>
          <a:prstGeom prst="rect">
            <a:avLst/>
          </a:prstGeom>
        </p:spPr>
      </p:pic>
    </p:spTree>
    <p:extLst>
      <p:ext uri="{BB962C8B-B14F-4D97-AF65-F5344CB8AC3E}">
        <p14:creationId xmlns:p14="http://schemas.microsoft.com/office/powerpoint/2010/main" val="68739508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3620A-CBB3-4248-A849-7F999BAAB70F}"/>
              </a:ext>
            </a:extLst>
          </p:cNvPr>
          <p:cNvSpPr>
            <a:spLocks noGrp="1"/>
          </p:cNvSpPr>
          <p:nvPr>
            <p:ph type="title"/>
          </p:nvPr>
        </p:nvSpPr>
        <p:spPr/>
        <p:txBody>
          <a:bodyPr>
            <a:normAutofit fontScale="90000"/>
          </a:bodyPr>
          <a:lstStyle/>
          <a:p>
            <a:r>
              <a:rPr lang="en-US" dirty="0"/>
              <a:t>But how does VGA work?</a:t>
            </a:r>
          </a:p>
        </p:txBody>
      </p:sp>
      <p:sp>
        <p:nvSpPr>
          <p:cNvPr id="3" name="Content Placeholder 2">
            <a:extLst>
              <a:ext uri="{FF2B5EF4-FFF2-40B4-BE49-F238E27FC236}">
                <a16:creationId xmlns:a16="http://schemas.microsoft.com/office/drawing/2014/main" id="{1ED8C1ED-7A0F-E846-9096-D1350DF5867D}"/>
              </a:ext>
            </a:extLst>
          </p:cNvPr>
          <p:cNvSpPr>
            <a:spLocks noGrp="1"/>
          </p:cNvSpPr>
          <p:nvPr>
            <p:ph idx="1"/>
          </p:nvPr>
        </p:nvSpPr>
        <p:spPr>
          <a:xfrm>
            <a:off x="0" y="728132"/>
            <a:ext cx="3941379" cy="6129867"/>
          </a:xfrm>
        </p:spPr>
        <p:txBody>
          <a:bodyPr/>
          <a:lstStyle/>
          <a:p>
            <a:r>
              <a:rPr lang="en-US" dirty="0"/>
              <a:t>Remember your display is made of red, green and blue. </a:t>
            </a:r>
          </a:p>
          <a:p>
            <a:endParaRPr lang="en-US" dirty="0"/>
          </a:p>
          <a:p>
            <a:r>
              <a:rPr lang="en-US" dirty="0"/>
              <a:t>VGA uses 15 pins</a:t>
            </a:r>
          </a:p>
          <a:p>
            <a:endParaRPr lang="en-US" dirty="0"/>
          </a:p>
          <a:p>
            <a:r>
              <a:rPr lang="en-US" dirty="0"/>
              <a:t>Your computer monitor can use up to 4 bits to describe itself. Each bit can refer to a pin</a:t>
            </a:r>
          </a:p>
        </p:txBody>
      </p:sp>
      <p:graphicFrame>
        <p:nvGraphicFramePr>
          <p:cNvPr id="5" name="Table 4">
            <a:extLst>
              <a:ext uri="{FF2B5EF4-FFF2-40B4-BE49-F238E27FC236}">
                <a16:creationId xmlns:a16="http://schemas.microsoft.com/office/drawing/2014/main" id="{258371BE-13D4-F347-B8AE-544FA7FFDA08}"/>
              </a:ext>
            </a:extLst>
          </p:cNvPr>
          <p:cNvGraphicFramePr>
            <a:graphicFrameLocks noGrp="1"/>
          </p:cNvGraphicFramePr>
          <p:nvPr>
            <p:extLst>
              <p:ext uri="{D42A27DB-BD31-4B8C-83A1-F6EECF244321}">
                <p14:modId xmlns:p14="http://schemas.microsoft.com/office/powerpoint/2010/main" val="3259731815"/>
              </p:ext>
            </p:extLst>
          </p:nvPr>
        </p:nvGraphicFramePr>
        <p:xfrm>
          <a:off x="4064000" y="594417"/>
          <a:ext cx="8128000" cy="5933440"/>
        </p:xfrm>
        <a:graphic>
          <a:graphicData uri="http://schemas.openxmlformats.org/drawingml/2006/table">
            <a:tbl>
              <a:tblPr firstRow="1" bandRow="1">
                <a:tableStyleId>{5C22544A-7EE6-4342-B048-85BDC9FD1C3A}</a:tableStyleId>
              </a:tblPr>
              <a:tblGrid>
                <a:gridCol w="1089572">
                  <a:extLst>
                    <a:ext uri="{9D8B030D-6E8A-4147-A177-3AD203B41FA5}">
                      <a16:colId xmlns:a16="http://schemas.microsoft.com/office/drawing/2014/main" val="1036896610"/>
                    </a:ext>
                  </a:extLst>
                </a:gridCol>
                <a:gridCol w="7038428">
                  <a:extLst>
                    <a:ext uri="{9D8B030D-6E8A-4147-A177-3AD203B41FA5}">
                      <a16:colId xmlns:a16="http://schemas.microsoft.com/office/drawing/2014/main" val="891397986"/>
                    </a:ext>
                  </a:extLst>
                </a:gridCol>
              </a:tblGrid>
              <a:tr h="370840">
                <a:tc>
                  <a:txBody>
                    <a:bodyPr/>
                    <a:lstStyle/>
                    <a:p>
                      <a:r>
                        <a:rPr lang="en-US" dirty="0"/>
                        <a:t>Pin</a:t>
                      </a:r>
                    </a:p>
                  </a:txBody>
                  <a:tcPr/>
                </a:tc>
                <a:tc>
                  <a:txBody>
                    <a:bodyPr/>
                    <a:lstStyle/>
                    <a:p>
                      <a:r>
                        <a:rPr lang="en-US" dirty="0"/>
                        <a:t>What it does</a:t>
                      </a:r>
                    </a:p>
                  </a:txBody>
                  <a:tcPr/>
                </a:tc>
                <a:extLst>
                  <a:ext uri="{0D108BD9-81ED-4DB2-BD59-A6C34878D82A}">
                    <a16:rowId xmlns:a16="http://schemas.microsoft.com/office/drawing/2014/main" val="2786021153"/>
                  </a:ext>
                </a:extLst>
              </a:tr>
              <a:tr h="370840">
                <a:tc>
                  <a:txBody>
                    <a:bodyPr/>
                    <a:lstStyle/>
                    <a:p>
                      <a:r>
                        <a:rPr lang="en-US" dirty="0"/>
                        <a:t>1</a:t>
                      </a:r>
                    </a:p>
                  </a:txBody>
                  <a:tcPr/>
                </a:tc>
                <a:tc>
                  <a:txBody>
                    <a:bodyPr/>
                    <a:lstStyle/>
                    <a:p>
                      <a:r>
                        <a:rPr lang="en-US" dirty="0"/>
                        <a:t>Outputs Red</a:t>
                      </a:r>
                    </a:p>
                  </a:txBody>
                  <a:tcPr/>
                </a:tc>
                <a:extLst>
                  <a:ext uri="{0D108BD9-81ED-4DB2-BD59-A6C34878D82A}">
                    <a16:rowId xmlns:a16="http://schemas.microsoft.com/office/drawing/2014/main" val="444729811"/>
                  </a:ext>
                </a:extLst>
              </a:tr>
              <a:tr h="370840">
                <a:tc>
                  <a:txBody>
                    <a:bodyPr/>
                    <a:lstStyle/>
                    <a:p>
                      <a:r>
                        <a:rPr lang="en-US" dirty="0"/>
                        <a:t>2</a:t>
                      </a:r>
                    </a:p>
                  </a:txBody>
                  <a:tcPr/>
                </a:tc>
                <a:tc>
                  <a:txBody>
                    <a:bodyPr/>
                    <a:lstStyle/>
                    <a:p>
                      <a:r>
                        <a:rPr lang="en-US" dirty="0"/>
                        <a:t>Outputs Green</a:t>
                      </a:r>
                    </a:p>
                  </a:txBody>
                  <a:tcPr/>
                </a:tc>
                <a:extLst>
                  <a:ext uri="{0D108BD9-81ED-4DB2-BD59-A6C34878D82A}">
                    <a16:rowId xmlns:a16="http://schemas.microsoft.com/office/drawing/2014/main" val="3055778841"/>
                  </a:ext>
                </a:extLst>
              </a:tr>
              <a:tr h="370840">
                <a:tc>
                  <a:txBody>
                    <a:bodyPr/>
                    <a:lstStyle/>
                    <a:p>
                      <a:r>
                        <a:rPr lang="en-US" dirty="0"/>
                        <a:t>3</a:t>
                      </a:r>
                    </a:p>
                  </a:txBody>
                  <a:tcPr/>
                </a:tc>
                <a:tc>
                  <a:txBody>
                    <a:bodyPr/>
                    <a:lstStyle/>
                    <a:p>
                      <a:r>
                        <a:rPr lang="en-US" dirty="0"/>
                        <a:t>Outputs Blue</a:t>
                      </a:r>
                    </a:p>
                  </a:txBody>
                  <a:tcPr/>
                </a:tc>
                <a:extLst>
                  <a:ext uri="{0D108BD9-81ED-4DB2-BD59-A6C34878D82A}">
                    <a16:rowId xmlns:a16="http://schemas.microsoft.com/office/drawing/2014/main" val="286415471"/>
                  </a:ext>
                </a:extLst>
              </a:tr>
              <a:tr h="370840">
                <a:tc>
                  <a:txBody>
                    <a:bodyPr/>
                    <a:lstStyle/>
                    <a:p>
                      <a:r>
                        <a:rPr lang="en-US" dirty="0"/>
                        <a:t>4</a:t>
                      </a:r>
                    </a:p>
                  </a:txBody>
                  <a:tcPr/>
                </a:tc>
                <a:tc>
                  <a:txBody>
                    <a:bodyPr/>
                    <a:lstStyle/>
                    <a:p>
                      <a:r>
                        <a:rPr lang="en-US" dirty="0"/>
                        <a:t>Colour Monitor or Mono Monitor (ID2)</a:t>
                      </a:r>
                    </a:p>
                  </a:txBody>
                  <a:tcPr/>
                </a:tc>
                <a:extLst>
                  <a:ext uri="{0D108BD9-81ED-4DB2-BD59-A6C34878D82A}">
                    <a16:rowId xmlns:a16="http://schemas.microsoft.com/office/drawing/2014/main" val="1517585685"/>
                  </a:ext>
                </a:extLst>
              </a:tr>
              <a:tr h="370840">
                <a:tc>
                  <a:txBody>
                    <a:bodyPr/>
                    <a:lstStyle/>
                    <a:p>
                      <a:r>
                        <a:rPr lang="en-US" dirty="0"/>
                        <a:t>5</a:t>
                      </a:r>
                    </a:p>
                  </a:txBody>
                  <a:tcPr/>
                </a:tc>
                <a:tc>
                  <a:txBody>
                    <a:bodyPr/>
                    <a:lstStyle/>
                    <a:p>
                      <a:r>
                        <a:rPr lang="en-US" dirty="0"/>
                        <a:t>Ground / Earth</a:t>
                      </a:r>
                    </a:p>
                  </a:txBody>
                  <a:tcPr/>
                </a:tc>
                <a:extLst>
                  <a:ext uri="{0D108BD9-81ED-4DB2-BD59-A6C34878D82A}">
                    <a16:rowId xmlns:a16="http://schemas.microsoft.com/office/drawing/2014/main" val="4084038529"/>
                  </a:ext>
                </a:extLst>
              </a:tr>
              <a:tr h="370840">
                <a:tc>
                  <a:txBody>
                    <a:bodyPr/>
                    <a:lstStyle/>
                    <a:p>
                      <a:r>
                        <a:rPr lang="en-US" dirty="0"/>
                        <a:t>6</a:t>
                      </a:r>
                    </a:p>
                  </a:txBody>
                  <a:tcPr/>
                </a:tc>
                <a:tc>
                  <a:txBody>
                    <a:bodyPr/>
                    <a:lstStyle/>
                    <a:p>
                      <a:r>
                        <a:rPr lang="en-US" dirty="0"/>
                        <a:t>Red Ground</a:t>
                      </a:r>
                    </a:p>
                  </a:txBody>
                  <a:tcPr/>
                </a:tc>
                <a:extLst>
                  <a:ext uri="{0D108BD9-81ED-4DB2-BD59-A6C34878D82A}">
                    <a16:rowId xmlns:a16="http://schemas.microsoft.com/office/drawing/2014/main" val="2096925372"/>
                  </a:ext>
                </a:extLst>
              </a:tr>
              <a:tr h="370840">
                <a:tc>
                  <a:txBody>
                    <a:bodyPr/>
                    <a:lstStyle/>
                    <a:p>
                      <a:r>
                        <a:rPr lang="en-US" dirty="0"/>
                        <a:t>7</a:t>
                      </a:r>
                    </a:p>
                  </a:txBody>
                  <a:tcPr/>
                </a:tc>
                <a:tc>
                  <a:txBody>
                    <a:bodyPr/>
                    <a:lstStyle/>
                    <a:p>
                      <a:r>
                        <a:rPr lang="en-US" dirty="0"/>
                        <a:t>Green Ground</a:t>
                      </a:r>
                    </a:p>
                  </a:txBody>
                  <a:tcPr/>
                </a:tc>
                <a:extLst>
                  <a:ext uri="{0D108BD9-81ED-4DB2-BD59-A6C34878D82A}">
                    <a16:rowId xmlns:a16="http://schemas.microsoft.com/office/drawing/2014/main" val="1621348655"/>
                  </a:ext>
                </a:extLst>
              </a:tr>
              <a:tr h="370840">
                <a:tc>
                  <a:txBody>
                    <a:bodyPr/>
                    <a:lstStyle/>
                    <a:p>
                      <a:r>
                        <a:rPr lang="en-US" dirty="0"/>
                        <a:t>8</a:t>
                      </a:r>
                    </a:p>
                  </a:txBody>
                  <a:tcPr/>
                </a:tc>
                <a:tc>
                  <a:txBody>
                    <a:bodyPr/>
                    <a:lstStyle/>
                    <a:p>
                      <a:r>
                        <a:rPr lang="en-US" dirty="0"/>
                        <a:t>Blue Ground</a:t>
                      </a:r>
                    </a:p>
                  </a:txBody>
                  <a:tcPr/>
                </a:tc>
                <a:extLst>
                  <a:ext uri="{0D108BD9-81ED-4DB2-BD59-A6C34878D82A}">
                    <a16:rowId xmlns:a16="http://schemas.microsoft.com/office/drawing/2014/main" val="3463624309"/>
                  </a:ext>
                </a:extLst>
              </a:tr>
              <a:tr h="370840">
                <a:tc>
                  <a:txBody>
                    <a:bodyPr/>
                    <a:lstStyle/>
                    <a:p>
                      <a:r>
                        <a:rPr lang="en-US" dirty="0"/>
                        <a:t>9</a:t>
                      </a:r>
                    </a:p>
                  </a:txBody>
                  <a:tcPr/>
                </a:tc>
                <a:tc>
                  <a:txBody>
                    <a:bodyPr/>
                    <a:lstStyle/>
                    <a:p>
                      <a:r>
                        <a:rPr lang="en-US" dirty="0"/>
                        <a:t>Voltage +-5V</a:t>
                      </a:r>
                    </a:p>
                  </a:txBody>
                  <a:tcPr/>
                </a:tc>
                <a:extLst>
                  <a:ext uri="{0D108BD9-81ED-4DB2-BD59-A6C34878D82A}">
                    <a16:rowId xmlns:a16="http://schemas.microsoft.com/office/drawing/2014/main" val="2476860704"/>
                  </a:ext>
                </a:extLst>
              </a:tr>
              <a:tr h="370840">
                <a:tc>
                  <a:txBody>
                    <a:bodyPr/>
                    <a:lstStyle/>
                    <a:p>
                      <a:r>
                        <a:rPr lang="en-US" dirty="0"/>
                        <a:t>10</a:t>
                      </a:r>
                    </a:p>
                  </a:txBody>
                  <a:tcPr/>
                </a:tc>
                <a:tc>
                  <a:txBody>
                    <a:bodyPr/>
                    <a:lstStyle/>
                    <a:p>
                      <a:r>
                        <a:rPr lang="en-US" dirty="0"/>
                        <a:t>Synchronize Grounds</a:t>
                      </a:r>
                    </a:p>
                  </a:txBody>
                  <a:tcPr/>
                </a:tc>
                <a:extLst>
                  <a:ext uri="{0D108BD9-81ED-4DB2-BD59-A6C34878D82A}">
                    <a16:rowId xmlns:a16="http://schemas.microsoft.com/office/drawing/2014/main" val="2241748357"/>
                  </a:ext>
                </a:extLst>
              </a:tr>
              <a:tr h="370840">
                <a:tc>
                  <a:txBody>
                    <a:bodyPr/>
                    <a:lstStyle/>
                    <a:p>
                      <a:r>
                        <a:rPr lang="en-US" dirty="0"/>
                        <a:t>11</a:t>
                      </a:r>
                    </a:p>
                  </a:txBody>
                  <a:tcPr/>
                </a:tc>
                <a:tc>
                  <a:txBody>
                    <a:bodyPr/>
                    <a:lstStyle/>
                    <a:p>
                      <a:r>
                        <a:rPr lang="en-US" dirty="0"/>
                        <a:t>Colour Monitor or Mono Monitor (ID0)</a:t>
                      </a:r>
                    </a:p>
                  </a:txBody>
                  <a:tcPr/>
                </a:tc>
                <a:extLst>
                  <a:ext uri="{0D108BD9-81ED-4DB2-BD59-A6C34878D82A}">
                    <a16:rowId xmlns:a16="http://schemas.microsoft.com/office/drawing/2014/main" val="2276401850"/>
                  </a:ext>
                </a:extLst>
              </a:tr>
              <a:tr h="370840">
                <a:tc>
                  <a:txBody>
                    <a:bodyPr/>
                    <a:lstStyle/>
                    <a:p>
                      <a:r>
                        <a:rPr lang="en-US" dirty="0"/>
                        <a:t>12</a:t>
                      </a:r>
                    </a:p>
                  </a:txBody>
                  <a:tcPr/>
                </a:tc>
                <a:tc>
                  <a:txBody>
                    <a:bodyPr/>
                    <a:lstStyle/>
                    <a:p>
                      <a:r>
                        <a:rPr lang="en-US" dirty="0"/>
                        <a:t>Same as pin 11 but for different types of monitor. (ID1)</a:t>
                      </a:r>
                    </a:p>
                  </a:txBody>
                  <a:tcPr/>
                </a:tc>
                <a:extLst>
                  <a:ext uri="{0D108BD9-81ED-4DB2-BD59-A6C34878D82A}">
                    <a16:rowId xmlns:a16="http://schemas.microsoft.com/office/drawing/2014/main" val="326452886"/>
                  </a:ext>
                </a:extLst>
              </a:tr>
              <a:tr h="370840">
                <a:tc>
                  <a:txBody>
                    <a:bodyPr/>
                    <a:lstStyle/>
                    <a:p>
                      <a:r>
                        <a:rPr lang="en-US" dirty="0"/>
                        <a:t>13</a:t>
                      </a:r>
                    </a:p>
                  </a:txBody>
                  <a:tcPr/>
                </a:tc>
                <a:tc>
                  <a:txBody>
                    <a:bodyPr/>
                    <a:lstStyle/>
                    <a:p>
                      <a:r>
                        <a:rPr lang="en-US" dirty="0"/>
                        <a:t>Horizontal Sync (HSYNC)</a:t>
                      </a:r>
                    </a:p>
                  </a:txBody>
                  <a:tcPr/>
                </a:tc>
                <a:extLst>
                  <a:ext uri="{0D108BD9-81ED-4DB2-BD59-A6C34878D82A}">
                    <a16:rowId xmlns:a16="http://schemas.microsoft.com/office/drawing/2014/main" val="3999053042"/>
                  </a:ext>
                </a:extLst>
              </a:tr>
              <a:tr h="370840">
                <a:tc>
                  <a:txBody>
                    <a:bodyPr/>
                    <a:lstStyle/>
                    <a:p>
                      <a:r>
                        <a:rPr lang="en-US" dirty="0"/>
                        <a:t>14</a:t>
                      </a:r>
                    </a:p>
                  </a:txBody>
                  <a:tcPr/>
                </a:tc>
                <a:tc>
                  <a:txBody>
                    <a:bodyPr/>
                    <a:lstStyle/>
                    <a:p>
                      <a:r>
                        <a:rPr lang="en-US" dirty="0"/>
                        <a:t>Vertical Sync (VSYNC)</a:t>
                      </a:r>
                    </a:p>
                  </a:txBody>
                  <a:tcPr/>
                </a:tc>
                <a:extLst>
                  <a:ext uri="{0D108BD9-81ED-4DB2-BD59-A6C34878D82A}">
                    <a16:rowId xmlns:a16="http://schemas.microsoft.com/office/drawing/2014/main" val="4156797043"/>
                  </a:ext>
                </a:extLst>
              </a:tr>
              <a:tr h="370840">
                <a:tc>
                  <a:txBody>
                    <a:bodyPr/>
                    <a:lstStyle/>
                    <a:p>
                      <a:r>
                        <a:rPr lang="en-US" dirty="0"/>
                        <a:t>15</a:t>
                      </a:r>
                    </a:p>
                  </a:txBody>
                  <a:tcPr/>
                </a:tc>
                <a:tc>
                  <a:txBody>
                    <a:bodyPr/>
                    <a:lstStyle/>
                    <a:p>
                      <a:r>
                        <a:rPr lang="en-US" dirty="0"/>
                        <a:t>Monitor bit 3 (ID3)</a:t>
                      </a:r>
                    </a:p>
                  </a:txBody>
                  <a:tcPr/>
                </a:tc>
                <a:extLst>
                  <a:ext uri="{0D108BD9-81ED-4DB2-BD59-A6C34878D82A}">
                    <a16:rowId xmlns:a16="http://schemas.microsoft.com/office/drawing/2014/main" val="2986820079"/>
                  </a:ext>
                </a:extLst>
              </a:tr>
            </a:tbl>
          </a:graphicData>
        </a:graphic>
      </p:graphicFrame>
    </p:spTree>
    <p:extLst>
      <p:ext uri="{BB962C8B-B14F-4D97-AF65-F5344CB8AC3E}">
        <p14:creationId xmlns:p14="http://schemas.microsoft.com/office/powerpoint/2010/main" val="7929495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C7D8B-BEAD-404A-93BB-15C922BE3297}"/>
              </a:ext>
            </a:extLst>
          </p:cNvPr>
          <p:cNvSpPr>
            <a:spLocks noGrp="1"/>
          </p:cNvSpPr>
          <p:nvPr>
            <p:ph type="title"/>
          </p:nvPr>
        </p:nvSpPr>
        <p:spPr/>
        <p:txBody>
          <a:bodyPr>
            <a:normAutofit fontScale="90000"/>
          </a:bodyPr>
          <a:lstStyle/>
          <a:p>
            <a:r>
              <a:rPr lang="en-US" dirty="0"/>
              <a:t>VGA Pinout</a:t>
            </a:r>
          </a:p>
        </p:txBody>
      </p:sp>
      <p:sp>
        <p:nvSpPr>
          <p:cNvPr id="3" name="Content Placeholder 2">
            <a:extLst>
              <a:ext uri="{FF2B5EF4-FFF2-40B4-BE49-F238E27FC236}">
                <a16:creationId xmlns:a16="http://schemas.microsoft.com/office/drawing/2014/main" id="{F1D1880A-2104-7244-9CCA-779EBEF7759D}"/>
              </a:ext>
            </a:extLst>
          </p:cNvPr>
          <p:cNvSpPr>
            <a:spLocks noGrp="1"/>
          </p:cNvSpPr>
          <p:nvPr>
            <p:ph idx="1"/>
          </p:nvPr>
        </p:nvSpPr>
        <p:spPr/>
        <p:txBody>
          <a:bodyPr/>
          <a:lstStyle/>
          <a:p>
            <a:endParaRPr lang="en-US" dirty="0"/>
          </a:p>
        </p:txBody>
      </p:sp>
      <p:pic>
        <p:nvPicPr>
          <p:cNvPr id="6" name="Picture 5">
            <a:extLst>
              <a:ext uri="{FF2B5EF4-FFF2-40B4-BE49-F238E27FC236}">
                <a16:creationId xmlns:a16="http://schemas.microsoft.com/office/drawing/2014/main" id="{E9B33635-D5E8-6040-B585-3180C75CF696}"/>
              </a:ext>
            </a:extLst>
          </p:cNvPr>
          <p:cNvPicPr>
            <a:picLocks noChangeAspect="1"/>
          </p:cNvPicPr>
          <p:nvPr/>
        </p:nvPicPr>
        <p:blipFill>
          <a:blip r:embed="rId2"/>
          <a:stretch>
            <a:fillRect/>
          </a:stretch>
        </p:blipFill>
        <p:spPr>
          <a:xfrm>
            <a:off x="711200" y="1124388"/>
            <a:ext cx="5384800" cy="4483100"/>
          </a:xfrm>
          <a:prstGeom prst="rect">
            <a:avLst/>
          </a:prstGeom>
        </p:spPr>
      </p:pic>
      <p:graphicFrame>
        <p:nvGraphicFramePr>
          <p:cNvPr id="7" name="Table 6">
            <a:extLst>
              <a:ext uri="{FF2B5EF4-FFF2-40B4-BE49-F238E27FC236}">
                <a16:creationId xmlns:a16="http://schemas.microsoft.com/office/drawing/2014/main" id="{E16520E6-25FB-E544-8E2F-C74625E02323}"/>
              </a:ext>
            </a:extLst>
          </p:cNvPr>
          <p:cNvGraphicFramePr>
            <a:graphicFrameLocks noGrp="1"/>
          </p:cNvGraphicFramePr>
          <p:nvPr>
            <p:extLst>
              <p:ext uri="{D42A27DB-BD31-4B8C-83A1-F6EECF244321}">
                <p14:modId xmlns:p14="http://schemas.microsoft.com/office/powerpoint/2010/main" val="1192601941"/>
              </p:ext>
            </p:extLst>
          </p:nvPr>
        </p:nvGraphicFramePr>
        <p:xfrm>
          <a:off x="6463862" y="594417"/>
          <a:ext cx="5728138" cy="5933440"/>
        </p:xfrm>
        <a:graphic>
          <a:graphicData uri="http://schemas.openxmlformats.org/drawingml/2006/table">
            <a:tbl>
              <a:tblPr firstRow="1" bandRow="1">
                <a:tableStyleId>{5C22544A-7EE6-4342-B048-85BDC9FD1C3A}</a:tableStyleId>
              </a:tblPr>
              <a:tblGrid>
                <a:gridCol w="767867">
                  <a:extLst>
                    <a:ext uri="{9D8B030D-6E8A-4147-A177-3AD203B41FA5}">
                      <a16:colId xmlns:a16="http://schemas.microsoft.com/office/drawing/2014/main" val="1036896610"/>
                    </a:ext>
                  </a:extLst>
                </a:gridCol>
                <a:gridCol w="4960271">
                  <a:extLst>
                    <a:ext uri="{9D8B030D-6E8A-4147-A177-3AD203B41FA5}">
                      <a16:colId xmlns:a16="http://schemas.microsoft.com/office/drawing/2014/main" val="891397986"/>
                    </a:ext>
                  </a:extLst>
                </a:gridCol>
              </a:tblGrid>
              <a:tr h="370840">
                <a:tc>
                  <a:txBody>
                    <a:bodyPr/>
                    <a:lstStyle/>
                    <a:p>
                      <a:r>
                        <a:rPr lang="en-US" dirty="0"/>
                        <a:t>Pin</a:t>
                      </a:r>
                    </a:p>
                  </a:txBody>
                  <a:tcPr/>
                </a:tc>
                <a:tc>
                  <a:txBody>
                    <a:bodyPr/>
                    <a:lstStyle/>
                    <a:p>
                      <a:r>
                        <a:rPr lang="en-US" dirty="0"/>
                        <a:t>What it does</a:t>
                      </a:r>
                    </a:p>
                  </a:txBody>
                  <a:tcPr/>
                </a:tc>
                <a:extLst>
                  <a:ext uri="{0D108BD9-81ED-4DB2-BD59-A6C34878D82A}">
                    <a16:rowId xmlns:a16="http://schemas.microsoft.com/office/drawing/2014/main" val="2786021153"/>
                  </a:ext>
                </a:extLst>
              </a:tr>
              <a:tr h="370840">
                <a:tc>
                  <a:txBody>
                    <a:bodyPr/>
                    <a:lstStyle/>
                    <a:p>
                      <a:r>
                        <a:rPr lang="en-US" dirty="0"/>
                        <a:t>1</a:t>
                      </a:r>
                    </a:p>
                  </a:txBody>
                  <a:tcPr/>
                </a:tc>
                <a:tc>
                  <a:txBody>
                    <a:bodyPr/>
                    <a:lstStyle/>
                    <a:p>
                      <a:r>
                        <a:rPr lang="en-US" dirty="0"/>
                        <a:t>Outputs Red</a:t>
                      </a:r>
                    </a:p>
                  </a:txBody>
                  <a:tcPr/>
                </a:tc>
                <a:extLst>
                  <a:ext uri="{0D108BD9-81ED-4DB2-BD59-A6C34878D82A}">
                    <a16:rowId xmlns:a16="http://schemas.microsoft.com/office/drawing/2014/main" val="444729811"/>
                  </a:ext>
                </a:extLst>
              </a:tr>
              <a:tr h="370840">
                <a:tc>
                  <a:txBody>
                    <a:bodyPr/>
                    <a:lstStyle/>
                    <a:p>
                      <a:r>
                        <a:rPr lang="en-US" dirty="0"/>
                        <a:t>2</a:t>
                      </a:r>
                    </a:p>
                  </a:txBody>
                  <a:tcPr/>
                </a:tc>
                <a:tc>
                  <a:txBody>
                    <a:bodyPr/>
                    <a:lstStyle/>
                    <a:p>
                      <a:r>
                        <a:rPr lang="en-US" dirty="0"/>
                        <a:t>Outputs Green</a:t>
                      </a:r>
                    </a:p>
                  </a:txBody>
                  <a:tcPr/>
                </a:tc>
                <a:extLst>
                  <a:ext uri="{0D108BD9-81ED-4DB2-BD59-A6C34878D82A}">
                    <a16:rowId xmlns:a16="http://schemas.microsoft.com/office/drawing/2014/main" val="3055778841"/>
                  </a:ext>
                </a:extLst>
              </a:tr>
              <a:tr h="370840">
                <a:tc>
                  <a:txBody>
                    <a:bodyPr/>
                    <a:lstStyle/>
                    <a:p>
                      <a:r>
                        <a:rPr lang="en-US" dirty="0"/>
                        <a:t>3</a:t>
                      </a:r>
                    </a:p>
                  </a:txBody>
                  <a:tcPr/>
                </a:tc>
                <a:tc>
                  <a:txBody>
                    <a:bodyPr/>
                    <a:lstStyle/>
                    <a:p>
                      <a:r>
                        <a:rPr lang="en-US" dirty="0"/>
                        <a:t>Outputs Blue</a:t>
                      </a:r>
                    </a:p>
                  </a:txBody>
                  <a:tcPr/>
                </a:tc>
                <a:extLst>
                  <a:ext uri="{0D108BD9-81ED-4DB2-BD59-A6C34878D82A}">
                    <a16:rowId xmlns:a16="http://schemas.microsoft.com/office/drawing/2014/main" val="286415471"/>
                  </a:ext>
                </a:extLst>
              </a:tr>
              <a:tr h="370840">
                <a:tc>
                  <a:txBody>
                    <a:bodyPr/>
                    <a:lstStyle/>
                    <a:p>
                      <a:r>
                        <a:rPr lang="en-US" dirty="0"/>
                        <a:t>4</a:t>
                      </a:r>
                    </a:p>
                  </a:txBody>
                  <a:tcPr/>
                </a:tc>
                <a:tc>
                  <a:txBody>
                    <a:bodyPr/>
                    <a:lstStyle/>
                    <a:p>
                      <a:r>
                        <a:rPr lang="en-US" dirty="0"/>
                        <a:t>Colour Monitor or Mono Monitor (ID2)</a:t>
                      </a:r>
                    </a:p>
                  </a:txBody>
                  <a:tcPr/>
                </a:tc>
                <a:extLst>
                  <a:ext uri="{0D108BD9-81ED-4DB2-BD59-A6C34878D82A}">
                    <a16:rowId xmlns:a16="http://schemas.microsoft.com/office/drawing/2014/main" val="1517585685"/>
                  </a:ext>
                </a:extLst>
              </a:tr>
              <a:tr h="370840">
                <a:tc>
                  <a:txBody>
                    <a:bodyPr/>
                    <a:lstStyle/>
                    <a:p>
                      <a:r>
                        <a:rPr lang="en-US" dirty="0"/>
                        <a:t>5</a:t>
                      </a:r>
                    </a:p>
                  </a:txBody>
                  <a:tcPr/>
                </a:tc>
                <a:tc>
                  <a:txBody>
                    <a:bodyPr/>
                    <a:lstStyle/>
                    <a:p>
                      <a:r>
                        <a:rPr lang="en-US" dirty="0"/>
                        <a:t>Ground / Earth</a:t>
                      </a:r>
                    </a:p>
                  </a:txBody>
                  <a:tcPr/>
                </a:tc>
                <a:extLst>
                  <a:ext uri="{0D108BD9-81ED-4DB2-BD59-A6C34878D82A}">
                    <a16:rowId xmlns:a16="http://schemas.microsoft.com/office/drawing/2014/main" val="4084038529"/>
                  </a:ext>
                </a:extLst>
              </a:tr>
              <a:tr h="370840">
                <a:tc>
                  <a:txBody>
                    <a:bodyPr/>
                    <a:lstStyle/>
                    <a:p>
                      <a:r>
                        <a:rPr lang="en-US" dirty="0"/>
                        <a:t>6</a:t>
                      </a:r>
                    </a:p>
                  </a:txBody>
                  <a:tcPr/>
                </a:tc>
                <a:tc>
                  <a:txBody>
                    <a:bodyPr/>
                    <a:lstStyle/>
                    <a:p>
                      <a:r>
                        <a:rPr lang="en-US" dirty="0"/>
                        <a:t>Red Ground</a:t>
                      </a:r>
                    </a:p>
                  </a:txBody>
                  <a:tcPr/>
                </a:tc>
                <a:extLst>
                  <a:ext uri="{0D108BD9-81ED-4DB2-BD59-A6C34878D82A}">
                    <a16:rowId xmlns:a16="http://schemas.microsoft.com/office/drawing/2014/main" val="2096925372"/>
                  </a:ext>
                </a:extLst>
              </a:tr>
              <a:tr h="370840">
                <a:tc>
                  <a:txBody>
                    <a:bodyPr/>
                    <a:lstStyle/>
                    <a:p>
                      <a:r>
                        <a:rPr lang="en-US" dirty="0"/>
                        <a:t>7</a:t>
                      </a:r>
                    </a:p>
                  </a:txBody>
                  <a:tcPr/>
                </a:tc>
                <a:tc>
                  <a:txBody>
                    <a:bodyPr/>
                    <a:lstStyle/>
                    <a:p>
                      <a:r>
                        <a:rPr lang="en-US" dirty="0"/>
                        <a:t>Green Ground</a:t>
                      </a:r>
                    </a:p>
                  </a:txBody>
                  <a:tcPr/>
                </a:tc>
                <a:extLst>
                  <a:ext uri="{0D108BD9-81ED-4DB2-BD59-A6C34878D82A}">
                    <a16:rowId xmlns:a16="http://schemas.microsoft.com/office/drawing/2014/main" val="1621348655"/>
                  </a:ext>
                </a:extLst>
              </a:tr>
              <a:tr h="370840">
                <a:tc>
                  <a:txBody>
                    <a:bodyPr/>
                    <a:lstStyle/>
                    <a:p>
                      <a:r>
                        <a:rPr lang="en-US" dirty="0"/>
                        <a:t>8</a:t>
                      </a:r>
                    </a:p>
                  </a:txBody>
                  <a:tcPr/>
                </a:tc>
                <a:tc>
                  <a:txBody>
                    <a:bodyPr/>
                    <a:lstStyle/>
                    <a:p>
                      <a:r>
                        <a:rPr lang="en-US" dirty="0"/>
                        <a:t>Blue Ground</a:t>
                      </a:r>
                    </a:p>
                  </a:txBody>
                  <a:tcPr/>
                </a:tc>
                <a:extLst>
                  <a:ext uri="{0D108BD9-81ED-4DB2-BD59-A6C34878D82A}">
                    <a16:rowId xmlns:a16="http://schemas.microsoft.com/office/drawing/2014/main" val="3463624309"/>
                  </a:ext>
                </a:extLst>
              </a:tr>
              <a:tr h="370840">
                <a:tc>
                  <a:txBody>
                    <a:bodyPr/>
                    <a:lstStyle/>
                    <a:p>
                      <a:r>
                        <a:rPr lang="en-US" dirty="0"/>
                        <a:t>9</a:t>
                      </a:r>
                    </a:p>
                  </a:txBody>
                  <a:tcPr/>
                </a:tc>
                <a:tc>
                  <a:txBody>
                    <a:bodyPr/>
                    <a:lstStyle/>
                    <a:p>
                      <a:r>
                        <a:rPr lang="en-US" dirty="0"/>
                        <a:t>Voltage +-5V</a:t>
                      </a:r>
                    </a:p>
                  </a:txBody>
                  <a:tcPr/>
                </a:tc>
                <a:extLst>
                  <a:ext uri="{0D108BD9-81ED-4DB2-BD59-A6C34878D82A}">
                    <a16:rowId xmlns:a16="http://schemas.microsoft.com/office/drawing/2014/main" val="2476860704"/>
                  </a:ext>
                </a:extLst>
              </a:tr>
              <a:tr h="370840">
                <a:tc>
                  <a:txBody>
                    <a:bodyPr/>
                    <a:lstStyle/>
                    <a:p>
                      <a:r>
                        <a:rPr lang="en-US" dirty="0"/>
                        <a:t>10</a:t>
                      </a:r>
                    </a:p>
                  </a:txBody>
                  <a:tcPr/>
                </a:tc>
                <a:tc>
                  <a:txBody>
                    <a:bodyPr/>
                    <a:lstStyle/>
                    <a:p>
                      <a:r>
                        <a:rPr lang="en-US" dirty="0"/>
                        <a:t>Synchronize Grounds</a:t>
                      </a:r>
                    </a:p>
                  </a:txBody>
                  <a:tcPr/>
                </a:tc>
                <a:extLst>
                  <a:ext uri="{0D108BD9-81ED-4DB2-BD59-A6C34878D82A}">
                    <a16:rowId xmlns:a16="http://schemas.microsoft.com/office/drawing/2014/main" val="2241748357"/>
                  </a:ext>
                </a:extLst>
              </a:tr>
              <a:tr h="370840">
                <a:tc>
                  <a:txBody>
                    <a:bodyPr/>
                    <a:lstStyle/>
                    <a:p>
                      <a:r>
                        <a:rPr lang="en-US" dirty="0"/>
                        <a:t>11</a:t>
                      </a:r>
                    </a:p>
                  </a:txBody>
                  <a:tcPr/>
                </a:tc>
                <a:tc>
                  <a:txBody>
                    <a:bodyPr/>
                    <a:lstStyle/>
                    <a:p>
                      <a:r>
                        <a:rPr lang="en-US" dirty="0"/>
                        <a:t>Another monitor bit (ID0)</a:t>
                      </a:r>
                    </a:p>
                  </a:txBody>
                  <a:tcPr/>
                </a:tc>
                <a:extLst>
                  <a:ext uri="{0D108BD9-81ED-4DB2-BD59-A6C34878D82A}">
                    <a16:rowId xmlns:a16="http://schemas.microsoft.com/office/drawing/2014/main" val="2276401850"/>
                  </a:ext>
                </a:extLst>
              </a:tr>
              <a:tr h="370840">
                <a:tc>
                  <a:txBody>
                    <a:bodyPr/>
                    <a:lstStyle/>
                    <a:p>
                      <a:r>
                        <a:rPr lang="en-US" dirty="0"/>
                        <a:t>12</a:t>
                      </a:r>
                    </a:p>
                  </a:txBody>
                  <a:tcPr/>
                </a:tc>
                <a:tc>
                  <a:txBody>
                    <a:bodyPr/>
                    <a:lstStyle/>
                    <a:p>
                      <a:r>
                        <a:rPr lang="en-US" dirty="0"/>
                        <a:t>Another monitor bit (ID1)</a:t>
                      </a:r>
                    </a:p>
                  </a:txBody>
                  <a:tcPr/>
                </a:tc>
                <a:extLst>
                  <a:ext uri="{0D108BD9-81ED-4DB2-BD59-A6C34878D82A}">
                    <a16:rowId xmlns:a16="http://schemas.microsoft.com/office/drawing/2014/main" val="326452886"/>
                  </a:ext>
                </a:extLst>
              </a:tr>
              <a:tr h="370840">
                <a:tc>
                  <a:txBody>
                    <a:bodyPr/>
                    <a:lstStyle/>
                    <a:p>
                      <a:r>
                        <a:rPr lang="en-US" dirty="0"/>
                        <a:t>13</a:t>
                      </a:r>
                    </a:p>
                  </a:txBody>
                  <a:tcPr/>
                </a:tc>
                <a:tc>
                  <a:txBody>
                    <a:bodyPr/>
                    <a:lstStyle/>
                    <a:p>
                      <a:r>
                        <a:rPr lang="en-US" dirty="0"/>
                        <a:t>Horizontal Sync (HSYNC)</a:t>
                      </a:r>
                    </a:p>
                  </a:txBody>
                  <a:tcPr/>
                </a:tc>
                <a:extLst>
                  <a:ext uri="{0D108BD9-81ED-4DB2-BD59-A6C34878D82A}">
                    <a16:rowId xmlns:a16="http://schemas.microsoft.com/office/drawing/2014/main" val="3999053042"/>
                  </a:ext>
                </a:extLst>
              </a:tr>
              <a:tr h="370840">
                <a:tc>
                  <a:txBody>
                    <a:bodyPr/>
                    <a:lstStyle/>
                    <a:p>
                      <a:r>
                        <a:rPr lang="en-US" dirty="0"/>
                        <a:t>14</a:t>
                      </a:r>
                    </a:p>
                  </a:txBody>
                  <a:tcPr/>
                </a:tc>
                <a:tc>
                  <a:txBody>
                    <a:bodyPr/>
                    <a:lstStyle/>
                    <a:p>
                      <a:r>
                        <a:rPr lang="en-US" dirty="0"/>
                        <a:t>Vertical Sync (VSYNC)</a:t>
                      </a:r>
                    </a:p>
                  </a:txBody>
                  <a:tcPr/>
                </a:tc>
                <a:extLst>
                  <a:ext uri="{0D108BD9-81ED-4DB2-BD59-A6C34878D82A}">
                    <a16:rowId xmlns:a16="http://schemas.microsoft.com/office/drawing/2014/main" val="4156797043"/>
                  </a:ext>
                </a:extLst>
              </a:tr>
              <a:tr h="370840">
                <a:tc>
                  <a:txBody>
                    <a:bodyPr/>
                    <a:lstStyle/>
                    <a:p>
                      <a:r>
                        <a:rPr lang="en-US" dirty="0"/>
                        <a:t>15</a:t>
                      </a:r>
                    </a:p>
                  </a:txBody>
                  <a:tcPr/>
                </a:tc>
                <a:tc>
                  <a:txBody>
                    <a:bodyPr/>
                    <a:lstStyle/>
                    <a:p>
                      <a:r>
                        <a:rPr lang="en-US" dirty="0"/>
                        <a:t>Another monitor bit (ID3)</a:t>
                      </a:r>
                    </a:p>
                  </a:txBody>
                  <a:tcPr/>
                </a:tc>
                <a:extLst>
                  <a:ext uri="{0D108BD9-81ED-4DB2-BD59-A6C34878D82A}">
                    <a16:rowId xmlns:a16="http://schemas.microsoft.com/office/drawing/2014/main" val="2986820079"/>
                  </a:ext>
                </a:extLst>
              </a:tr>
            </a:tbl>
          </a:graphicData>
        </a:graphic>
      </p:graphicFrame>
    </p:spTree>
    <p:extLst>
      <p:ext uri="{BB962C8B-B14F-4D97-AF65-F5344CB8AC3E}">
        <p14:creationId xmlns:p14="http://schemas.microsoft.com/office/powerpoint/2010/main" val="25776970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5D252-9B82-F943-AA05-6AA10963EFCC}"/>
              </a:ext>
            </a:extLst>
          </p:cNvPr>
          <p:cNvSpPr>
            <a:spLocks noGrp="1"/>
          </p:cNvSpPr>
          <p:nvPr>
            <p:ph type="title"/>
          </p:nvPr>
        </p:nvSpPr>
        <p:spPr/>
        <p:txBody>
          <a:bodyPr>
            <a:normAutofit fontScale="90000"/>
          </a:bodyPr>
          <a:lstStyle/>
          <a:p>
            <a:r>
              <a:rPr lang="en-US" dirty="0"/>
              <a:t>HDMI</a:t>
            </a:r>
          </a:p>
        </p:txBody>
      </p:sp>
      <p:sp>
        <p:nvSpPr>
          <p:cNvPr id="3" name="Content Placeholder 2">
            <a:extLst>
              <a:ext uri="{FF2B5EF4-FFF2-40B4-BE49-F238E27FC236}">
                <a16:creationId xmlns:a16="http://schemas.microsoft.com/office/drawing/2014/main" id="{DEEB5054-A3BB-DB49-829B-7F4FBC16A29E}"/>
              </a:ext>
            </a:extLst>
          </p:cNvPr>
          <p:cNvSpPr>
            <a:spLocks noGrp="1"/>
          </p:cNvSpPr>
          <p:nvPr>
            <p:ph idx="1"/>
          </p:nvPr>
        </p:nvSpPr>
        <p:spPr>
          <a:xfrm>
            <a:off x="0" y="728132"/>
            <a:ext cx="6211614" cy="6129867"/>
          </a:xfrm>
        </p:spPr>
        <p:txBody>
          <a:bodyPr/>
          <a:lstStyle/>
          <a:p>
            <a:r>
              <a:rPr lang="en-US" dirty="0"/>
              <a:t>HDMI = High Definition Multimedia Interface</a:t>
            </a:r>
          </a:p>
          <a:p>
            <a:endParaRPr lang="en-US" dirty="0"/>
          </a:p>
          <a:p>
            <a:r>
              <a:rPr lang="en-US" dirty="0"/>
              <a:t>Newer</a:t>
            </a:r>
          </a:p>
          <a:p>
            <a:r>
              <a:rPr lang="en-US" dirty="0"/>
              <a:t>Digital</a:t>
            </a:r>
          </a:p>
          <a:p>
            <a:r>
              <a:rPr lang="en-US" dirty="0"/>
              <a:t>Video / Pictures and sound </a:t>
            </a:r>
          </a:p>
          <a:p>
            <a:r>
              <a:rPr lang="en-US" dirty="0"/>
              <a:t>Three variants: Full; Mini and Micro</a:t>
            </a:r>
          </a:p>
          <a:p>
            <a:r>
              <a:rPr lang="en-US" dirty="0"/>
              <a:t>Because its digital it makes no difference what material the cable is made from. But people still try to sell Gold HDMI for better conductivity because Gold VGA cables did make a *very small* difference</a:t>
            </a:r>
          </a:p>
          <a:p>
            <a:endParaRPr lang="en-US" dirty="0"/>
          </a:p>
        </p:txBody>
      </p:sp>
      <p:pic>
        <p:nvPicPr>
          <p:cNvPr id="5" name="Picture 4">
            <a:extLst>
              <a:ext uri="{FF2B5EF4-FFF2-40B4-BE49-F238E27FC236}">
                <a16:creationId xmlns:a16="http://schemas.microsoft.com/office/drawing/2014/main" id="{AC45AA3F-E731-7743-B3A7-AD6066C8339B}"/>
              </a:ext>
            </a:extLst>
          </p:cNvPr>
          <p:cNvPicPr>
            <a:picLocks noChangeAspect="1"/>
          </p:cNvPicPr>
          <p:nvPr/>
        </p:nvPicPr>
        <p:blipFill>
          <a:blip r:embed="rId2"/>
          <a:stretch>
            <a:fillRect/>
          </a:stretch>
        </p:blipFill>
        <p:spPr>
          <a:xfrm>
            <a:off x="6211614" y="0"/>
            <a:ext cx="5980386" cy="6438900"/>
          </a:xfrm>
          <a:prstGeom prst="rect">
            <a:avLst/>
          </a:prstGeom>
        </p:spPr>
      </p:pic>
    </p:spTree>
    <p:extLst>
      <p:ext uri="{BB962C8B-B14F-4D97-AF65-F5344CB8AC3E}">
        <p14:creationId xmlns:p14="http://schemas.microsoft.com/office/powerpoint/2010/main" val="356969678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D93DA-3D3F-B44B-8F2D-506299CD425D}"/>
              </a:ext>
            </a:extLst>
          </p:cNvPr>
          <p:cNvSpPr>
            <a:spLocks noGrp="1"/>
          </p:cNvSpPr>
          <p:nvPr>
            <p:ph type="title"/>
          </p:nvPr>
        </p:nvSpPr>
        <p:spPr/>
        <p:txBody>
          <a:bodyPr>
            <a:normAutofit fontScale="90000"/>
          </a:bodyPr>
          <a:lstStyle/>
          <a:p>
            <a:r>
              <a:rPr lang="en-US" dirty="0"/>
              <a:t>HDMI Pinout</a:t>
            </a:r>
          </a:p>
        </p:txBody>
      </p:sp>
      <p:sp>
        <p:nvSpPr>
          <p:cNvPr id="3" name="Content Placeholder 2">
            <a:extLst>
              <a:ext uri="{FF2B5EF4-FFF2-40B4-BE49-F238E27FC236}">
                <a16:creationId xmlns:a16="http://schemas.microsoft.com/office/drawing/2014/main" id="{26CF24D3-ED3B-D446-B97F-B7570CD40C2D}"/>
              </a:ext>
            </a:extLst>
          </p:cNvPr>
          <p:cNvSpPr>
            <a:spLocks noGrp="1"/>
          </p:cNvSpPr>
          <p:nvPr>
            <p:ph idx="1"/>
          </p:nvPr>
        </p:nvSpPr>
        <p:spPr/>
        <p:txBody>
          <a:bodyPr/>
          <a:lstStyle/>
          <a:p>
            <a:r>
              <a:rPr lang="en-US" dirty="0"/>
              <a:t>Uses 19 pins and there is NO WAY that Cambridge will ask about these pins.</a:t>
            </a:r>
          </a:p>
        </p:txBody>
      </p:sp>
    </p:spTree>
    <p:extLst>
      <p:ext uri="{BB962C8B-B14F-4D97-AF65-F5344CB8AC3E}">
        <p14:creationId xmlns:p14="http://schemas.microsoft.com/office/powerpoint/2010/main" val="1190102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3 parts</a:t>
            </a:r>
          </a:p>
        </p:txBody>
      </p:sp>
      <p:sp>
        <p:nvSpPr>
          <p:cNvPr id="3" name="Content Placeholder 2"/>
          <p:cNvSpPr>
            <a:spLocks noGrp="1"/>
          </p:cNvSpPr>
          <p:nvPr>
            <p:ph idx="1"/>
          </p:nvPr>
        </p:nvSpPr>
        <p:spPr>
          <a:xfrm>
            <a:off x="0" y="628650"/>
            <a:ext cx="4876800" cy="6229349"/>
          </a:xfrm>
        </p:spPr>
        <p:txBody>
          <a:bodyPr>
            <a:normAutofit fontScale="92500" lnSpcReduction="10000"/>
          </a:bodyPr>
          <a:lstStyle/>
          <a:p>
            <a:r>
              <a:rPr lang="en-GB" dirty="0"/>
              <a:t>Here are the main parts. </a:t>
            </a:r>
          </a:p>
          <a:p>
            <a:endParaRPr lang="en-GB" dirty="0"/>
          </a:p>
          <a:p>
            <a:r>
              <a:rPr lang="en-GB" dirty="0"/>
              <a:t>Even this is a little confusing. It has 3 parts but is input / output 1 part or 2??</a:t>
            </a:r>
          </a:p>
          <a:p>
            <a:endParaRPr lang="en-GB" dirty="0"/>
          </a:p>
          <a:p>
            <a:r>
              <a:rPr lang="en-GB" dirty="0"/>
              <a:t>Its treated as 1 part for now. Later it will become 2. </a:t>
            </a:r>
          </a:p>
          <a:p>
            <a:endParaRPr lang="en-GB" dirty="0"/>
          </a:p>
          <a:p>
            <a:r>
              <a:rPr lang="en-GB" dirty="0"/>
              <a:t>You will notice that the Processor can connect with Memory and Input / Output. </a:t>
            </a:r>
          </a:p>
          <a:p>
            <a:endParaRPr lang="en-GB" dirty="0"/>
          </a:p>
          <a:p>
            <a:r>
              <a:rPr lang="en-GB" dirty="0"/>
              <a:t>The memory does not connect with input / output</a:t>
            </a:r>
          </a:p>
        </p:txBody>
      </p:sp>
      <p:sp>
        <p:nvSpPr>
          <p:cNvPr id="4" name="Rectangle 3"/>
          <p:cNvSpPr/>
          <p:nvPr/>
        </p:nvSpPr>
        <p:spPr>
          <a:xfrm>
            <a:off x="4876800" y="1020537"/>
            <a:ext cx="3048000" cy="1461406"/>
          </a:xfrm>
          <a:prstGeom prst="rect">
            <a:avLst/>
          </a:prstGeom>
          <a:solidFill>
            <a:srgbClr val="ED36D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t>PROCESSOR</a:t>
            </a:r>
          </a:p>
        </p:txBody>
      </p:sp>
      <p:sp>
        <p:nvSpPr>
          <p:cNvPr id="5" name="Rectangle 4"/>
          <p:cNvSpPr/>
          <p:nvPr/>
        </p:nvSpPr>
        <p:spPr>
          <a:xfrm>
            <a:off x="8882744" y="1020535"/>
            <a:ext cx="3048000" cy="1461406"/>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t>MEMORY</a:t>
            </a:r>
          </a:p>
        </p:txBody>
      </p:sp>
      <p:sp>
        <p:nvSpPr>
          <p:cNvPr id="6" name="Rectangle 5"/>
          <p:cNvSpPr/>
          <p:nvPr/>
        </p:nvSpPr>
        <p:spPr>
          <a:xfrm>
            <a:off x="8860974" y="3516081"/>
            <a:ext cx="3048000" cy="1461406"/>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INPUT / OUTPUT</a:t>
            </a:r>
          </a:p>
        </p:txBody>
      </p:sp>
      <p:cxnSp>
        <p:nvCxnSpPr>
          <p:cNvPr id="8" name="Elbow Connector 7"/>
          <p:cNvCxnSpPr>
            <a:stCxn id="4" idx="2"/>
            <a:endCxn id="6" idx="0"/>
          </p:cNvCxnSpPr>
          <p:nvPr/>
        </p:nvCxnSpPr>
        <p:spPr>
          <a:xfrm rot="16200000" flipH="1">
            <a:off x="7875818" y="1006925"/>
            <a:ext cx="1034138" cy="3984174"/>
          </a:xfrm>
          <a:prstGeom prst="bentConnector3">
            <a:avLst>
              <a:gd name="adj1" fmla="val 50000"/>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a:stCxn id="4" idx="3"/>
            <a:endCxn id="5" idx="1"/>
          </p:cNvCxnSpPr>
          <p:nvPr/>
        </p:nvCxnSpPr>
        <p:spPr>
          <a:xfrm flipV="1">
            <a:off x="7924800" y="1751238"/>
            <a:ext cx="957944" cy="2"/>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22953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51495-6DA4-4F42-BCD8-9D4DD68707ED}"/>
              </a:ext>
            </a:extLst>
          </p:cNvPr>
          <p:cNvSpPr>
            <a:spLocks noGrp="1"/>
          </p:cNvSpPr>
          <p:nvPr>
            <p:ph type="title"/>
          </p:nvPr>
        </p:nvSpPr>
        <p:spPr/>
        <p:txBody>
          <a:bodyPr>
            <a:normAutofit fontScale="90000"/>
          </a:bodyPr>
          <a:lstStyle/>
          <a:p>
            <a:r>
              <a:rPr lang="en-US" dirty="0"/>
              <a:t>USB</a:t>
            </a:r>
          </a:p>
        </p:txBody>
      </p:sp>
      <p:sp>
        <p:nvSpPr>
          <p:cNvPr id="3" name="Content Placeholder 2">
            <a:extLst>
              <a:ext uri="{FF2B5EF4-FFF2-40B4-BE49-F238E27FC236}">
                <a16:creationId xmlns:a16="http://schemas.microsoft.com/office/drawing/2014/main" id="{3034442C-4263-8C40-BDAB-7C2D2138F4AA}"/>
              </a:ext>
            </a:extLst>
          </p:cNvPr>
          <p:cNvSpPr>
            <a:spLocks noGrp="1"/>
          </p:cNvSpPr>
          <p:nvPr>
            <p:ph idx="1"/>
          </p:nvPr>
        </p:nvSpPr>
        <p:spPr/>
        <p:txBody>
          <a:bodyPr/>
          <a:lstStyle/>
          <a:p>
            <a:r>
              <a:rPr lang="en-US" dirty="0"/>
              <a:t>USB = Universal Serial Bus</a:t>
            </a:r>
          </a:p>
          <a:p>
            <a:endParaRPr lang="en-US" dirty="0"/>
          </a:p>
          <a:p>
            <a:r>
              <a:rPr lang="en-US" dirty="0"/>
              <a:t>Very common</a:t>
            </a:r>
          </a:p>
          <a:p>
            <a:r>
              <a:rPr lang="en-US" dirty="0"/>
              <a:t>Digital </a:t>
            </a:r>
          </a:p>
          <a:p>
            <a:r>
              <a:rPr lang="en-US" dirty="0"/>
              <a:t>Can transfer power and data </a:t>
            </a:r>
          </a:p>
          <a:p>
            <a:r>
              <a:rPr lang="en-US" dirty="0"/>
              <a:t>At least 4 pins. </a:t>
            </a:r>
          </a:p>
          <a:p>
            <a:r>
              <a:rPr lang="en-US" dirty="0"/>
              <a:t>2 pins are for power </a:t>
            </a:r>
          </a:p>
          <a:p>
            <a:r>
              <a:rPr lang="en-US" dirty="0"/>
              <a:t>1 pin for data in </a:t>
            </a:r>
          </a:p>
          <a:p>
            <a:r>
              <a:rPr lang="en-US" dirty="0"/>
              <a:t>1 pin for data out</a:t>
            </a:r>
          </a:p>
          <a:p>
            <a:r>
              <a:rPr lang="en-US" dirty="0"/>
              <a:t>Digital</a:t>
            </a:r>
          </a:p>
          <a:p>
            <a:r>
              <a:rPr lang="en-US" dirty="0"/>
              <a:t>Many variants</a:t>
            </a:r>
          </a:p>
        </p:txBody>
      </p:sp>
      <p:pic>
        <p:nvPicPr>
          <p:cNvPr id="4" name="Picture 3">
            <a:extLst>
              <a:ext uri="{FF2B5EF4-FFF2-40B4-BE49-F238E27FC236}">
                <a16:creationId xmlns:a16="http://schemas.microsoft.com/office/drawing/2014/main" id="{90773876-C4D3-B34D-9888-D61BD788CC0F}"/>
              </a:ext>
            </a:extLst>
          </p:cNvPr>
          <p:cNvPicPr>
            <a:picLocks noChangeAspect="1"/>
          </p:cNvPicPr>
          <p:nvPr/>
        </p:nvPicPr>
        <p:blipFill>
          <a:blip r:embed="rId2"/>
          <a:stretch>
            <a:fillRect/>
          </a:stretch>
        </p:blipFill>
        <p:spPr>
          <a:xfrm>
            <a:off x="5056789" y="157655"/>
            <a:ext cx="6988065" cy="6514078"/>
          </a:xfrm>
          <a:prstGeom prst="rect">
            <a:avLst/>
          </a:prstGeom>
        </p:spPr>
      </p:pic>
    </p:spTree>
    <p:extLst>
      <p:ext uri="{BB962C8B-B14F-4D97-AF65-F5344CB8AC3E}">
        <p14:creationId xmlns:p14="http://schemas.microsoft.com/office/powerpoint/2010/main" val="282991345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194CB-A498-7442-9A13-E4A1268C4D13}"/>
              </a:ext>
            </a:extLst>
          </p:cNvPr>
          <p:cNvSpPr>
            <a:spLocks noGrp="1"/>
          </p:cNvSpPr>
          <p:nvPr>
            <p:ph type="title"/>
          </p:nvPr>
        </p:nvSpPr>
        <p:spPr/>
        <p:txBody>
          <a:bodyPr>
            <a:normAutofit fontScale="90000"/>
          </a:bodyPr>
          <a:lstStyle/>
          <a:p>
            <a:r>
              <a:rPr lang="en-US" dirty="0"/>
              <a:t>Today</a:t>
            </a:r>
          </a:p>
        </p:txBody>
      </p:sp>
      <p:sp>
        <p:nvSpPr>
          <p:cNvPr id="3" name="Content Placeholder 2">
            <a:extLst>
              <a:ext uri="{FF2B5EF4-FFF2-40B4-BE49-F238E27FC236}">
                <a16:creationId xmlns:a16="http://schemas.microsoft.com/office/drawing/2014/main" id="{6C0C54B5-2B9E-6B49-994D-0927435F6E2B}"/>
              </a:ext>
            </a:extLst>
          </p:cNvPr>
          <p:cNvSpPr>
            <a:spLocks noGrp="1"/>
          </p:cNvSpPr>
          <p:nvPr>
            <p:ph idx="1"/>
          </p:nvPr>
        </p:nvSpPr>
        <p:spPr>
          <a:solidFill>
            <a:schemeClr val="accent2"/>
          </a:solidFill>
        </p:spPr>
        <p:txBody>
          <a:bodyPr/>
          <a:lstStyle/>
          <a:p>
            <a:r>
              <a:rPr lang="en-GB" dirty="0"/>
              <a:t>7. Describe the stages of the Fetch-Execute (F-E) cycle </a:t>
            </a:r>
          </a:p>
          <a:p>
            <a:endParaRPr lang="en-US" dirty="0"/>
          </a:p>
          <a:p>
            <a:endParaRPr lang="en-US" dirty="0"/>
          </a:p>
          <a:p>
            <a:endParaRPr lang="en-US" dirty="0"/>
          </a:p>
          <a:p>
            <a:r>
              <a:rPr lang="en-US" dirty="0"/>
              <a:t>Understand: What is the Fetch Execute Cycle</a:t>
            </a:r>
          </a:p>
          <a:p>
            <a:endParaRPr lang="en-US" dirty="0"/>
          </a:p>
          <a:p>
            <a:r>
              <a:rPr lang="en-US" dirty="0"/>
              <a:t>Able: Use register notation to describe the fetch execute cycle </a:t>
            </a:r>
          </a:p>
          <a:p>
            <a:endParaRPr lang="en-US" dirty="0"/>
          </a:p>
          <a:p>
            <a:r>
              <a:rPr lang="en-US" dirty="0"/>
              <a:t>Answer: What does [ ] mean in RTN?</a:t>
            </a:r>
          </a:p>
        </p:txBody>
      </p:sp>
    </p:spTree>
    <p:extLst>
      <p:ext uri="{BB962C8B-B14F-4D97-AF65-F5344CB8AC3E}">
        <p14:creationId xmlns:p14="http://schemas.microsoft.com/office/powerpoint/2010/main" val="12929917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B52D9-74D8-0143-9D1C-F8845A800702}"/>
              </a:ext>
            </a:extLst>
          </p:cNvPr>
          <p:cNvSpPr>
            <a:spLocks noGrp="1"/>
          </p:cNvSpPr>
          <p:nvPr>
            <p:ph type="title"/>
          </p:nvPr>
        </p:nvSpPr>
        <p:spPr/>
        <p:txBody>
          <a:bodyPr>
            <a:normAutofit fontScale="90000"/>
          </a:bodyPr>
          <a:lstStyle/>
          <a:p>
            <a:r>
              <a:rPr lang="en-US" dirty="0"/>
              <a:t>Fetch Decode Execute Cycle</a:t>
            </a:r>
          </a:p>
        </p:txBody>
      </p:sp>
      <p:sp>
        <p:nvSpPr>
          <p:cNvPr id="3" name="Content Placeholder 2">
            <a:extLst>
              <a:ext uri="{FF2B5EF4-FFF2-40B4-BE49-F238E27FC236}">
                <a16:creationId xmlns:a16="http://schemas.microsoft.com/office/drawing/2014/main" id="{FFCAB642-A686-784B-8165-246552D8DBA3}"/>
              </a:ext>
            </a:extLst>
          </p:cNvPr>
          <p:cNvSpPr>
            <a:spLocks noGrp="1"/>
          </p:cNvSpPr>
          <p:nvPr>
            <p:ph idx="1"/>
          </p:nvPr>
        </p:nvSpPr>
        <p:spPr/>
        <p:txBody>
          <a:bodyPr/>
          <a:lstStyle/>
          <a:p>
            <a:r>
              <a:rPr lang="en-US" dirty="0"/>
              <a:t>We know the different parts of a computer</a:t>
            </a:r>
          </a:p>
          <a:p>
            <a:endParaRPr lang="en-US" dirty="0"/>
          </a:p>
          <a:p>
            <a:r>
              <a:rPr lang="en-US" dirty="0"/>
              <a:t>We even know what factors affect the computer’s speed</a:t>
            </a:r>
          </a:p>
          <a:p>
            <a:endParaRPr lang="en-US" dirty="0"/>
          </a:p>
          <a:p>
            <a:r>
              <a:rPr lang="en-US" dirty="0"/>
              <a:t>We even know, way too much about the input and outputs.</a:t>
            </a:r>
          </a:p>
          <a:p>
            <a:endParaRPr lang="en-US" dirty="0"/>
          </a:p>
          <a:p>
            <a:r>
              <a:rPr lang="en-US" dirty="0"/>
              <a:t>But how does a processor actually process data. </a:t>
            </a:r>
          </a:p>
          <a:p>
            <a:endParaRPr lang="en-US" dirty="0"/>
          </a:p>
          <a:p>
            <a:r>
              <a:rPr lang="en-US" dirty="0"/>
              <a:t>This is described as the Fetch Decode Execute Cycle. FEDC</a:t>
            </a:r>
          </a:p>
          <a:p>
            <a:r>
              <a:rPr lang="en-US" dirty="0"/>
              <a:t>Sometimes its called the Fetch Execute Cycle.  FEC or FE Cycle</a:t>
            </a:r>
          </a:p>
          <a:p>
            <a:endParaRPr lang="en-US" dirty="0"/>
          </a:p>
        </p:txBody>
      </p:sp>
    </p:spTree>
    <p:extLst>
      <p:ext uri="{BB962C8B-B14F-4D97-AF65-F5344CB8AC3E}">
        <p14:creationId xmlns:p14="http://schemas.microsoft.com/office/powerpoint/2010/main" val="302552587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913FD-BF5A-324C-865A-EF63B9A5471A}"/>
              </a:ext>
            </a:extLst>
          </p:cNvPr>
          <p:cNvSpPr>
            <a:spLocks noGrp="1"/>
          </p:cNvSpPr>
          <p:nvPr>
            <p:ph type="title"/>
          </p:nvPr>
        </p:nvSpPr>
        <p:spPr/>
        <p:txBody>
          <a:bodyPr>
            <a:normAutofit fontScale="90000"/>
          </a:bodyPr>
          <a:lstStyle/>
          <a:p>
            <a:r>
              <a:rPr lang="en-US" dirty="0"/>
              <a:t>Video Questions</a:t>
            </a:r>
          </a:p>
        </p:txBody>
      </p:sp>
      <p:sp>
        <p:nvSpPr>
          <p:cNvPr id="3" name="Content Placeholder 2">
            <a:extLst>
              <a:ext uri="{FF2B5EF4-FFF2-40B4-BE49-F238E27FC236}">
                <a16:creationId xmlns:a16="http://schemas.microsoft.com/office/drawing/2014/main" id="{D257821E-68FD-AE40-84B4-ED3211A0F33C}"/>
              </a:ext>
            </a:extLst>
          </p:cNvPr>
          <p:cNvSpPr>
            <a:spLocks noGrp="1"/>
          </p:cNvSpPr>
          <p:nvPr>
            <p:ph idx="1"/>
          </p:nvPr>
        </p:nvSpPr>
        <p:spPr/>
        <p:txBody>
          <a:bodyPr/>
          <a:lstStyle/>
          <a:p>
            <a:pPr marL="514350" indent="-514350">
              <a:buAutoNum type="arabicPeriod"/>
            </a:pPr>
            <a:r>
              <a:rPr lang="en-US" dirty="0"/>
              <a:t>What is the order of the FE Cycle?</a:t>
            </a:r>
          </a:p>
          <a:p>
            <a:pPr marL="514350" indent="-514350">
              <a:buAutoNum type="arabicPeriod"/>
            </a:pPr>
            <a:r>
              <a:rPr lang="en-US" dirty="0"/>
              <a:t>Is data from RAM read top to bottom?</a:t>
            </a:r>
          </a:p>
          <a:p>
            <a:pPr marL="514350" indent="-514350">
              <a:buAutoNum type="arabicPeriod"/>
            </a:pPr>
            <a:r>
              <a:rPr lang="en-US" dirty="0"/>
              <a:t>Instead of Assembly, what language will it be in real life?</a:t>
            </a:r>
          </a:p>
          <a:p>
            <a:endParaRPr lang="en-US" dirty="0"/>
          </a:p>
          <a:p>
            <a:endParaRPr lang="en-US" dirty="0"/>
          </a:p>
        </p:txBody>
      </p:sp>
    </p:spTree>
    <p:extLst>
      <p:ext uri="{BB962C8B-B14F-4D97-AF65-F5344CB8AC3E}">
        <p14:creationId xmlns:p14="http://schemas.microsoft.com/office/powerpoint/2010/main" val="3396235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280EC-B7C2-CB44-B112-9861FE883622}"/>
              </a:ext>
            </a:extLst>
          </p:cNvPr>
          <p:cNvSpPr>
            <a:spLocks noGrp="1"/>
          </p:cNvSpPr>
          <p:nvPr>
            <p:ph type="title"/>
          </p:nvPr>
        </p:nvSpPr>
        <p:spPr/>
        <p:txBody>
          <a:bodyPr>
            <a:normAutofit fontScale="90000"/>
          </a:bodyPr>
          <a:lstStyle/>
          <a:p>
            <a:endParaRPr lang="en-US" dirty="0"/>
          </a:p>
        </p:txBody>
      </p:sp>
      <p:sp>
        <p:nvSpPr>
          <p:cNvPr id="3" name="Content Placeholder 2">
            <a:extLst>
              <a:ext uri="{FF2B5EF4-FFF2-40B4-BE49-F238E27FC236}">
                <a16:creationId xmlns:a16="http://schemas.microsoft.com/office/drawing/2014/main" id="{AA892A63-F924-9649-89D6-796A399A6610}"/>
              </a:ext>
            </a:extLst>
          </p:cNvPr>
          <p:cNvSpPr>
            <a:spLocks noGrp="1"/>
          </p:cNvSpPr>
          <p:nvPr>
            <p:ph idx="1"/>
          </p:nvPr>
        </p:nvSpPr>
        <p:spPr/>
        <p:txBody>
          <a:bodyPr/>
          <a:lstStyle/>
          <a:p>
            <a:endParaRPr lang="en-US" dirty="0"/>
          </a:p>
        </p:txBody>
      </p:sp>
      <p:pic>
        <p:nvPicPr>
          <p:cNvPr id="4" name="Fetch Decode Execute Cycle in more detail">
            <a:hlinkClick r:id="" action="ppaction://media"/>
            <a:extLst>
              <a:ext uri="{FF2B5EF4-FFF2-40B4-BE49-F238E27FC236}">
                <a16:creationId xmlns:a16="http://schemas.microsoft.com/office/drawing/2014/main" id="{EEDB1461-48BC-3D4F-A973-6569166B616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38950"/>
          </a:xfrm>
          <a:prstGeom prst="rect">
            <a:avLst/>
          </a:prstGeom>
        </p:spPr>
      </p:pic>
    </p:spTree>
    <p:extLst>
      <p:ext uri="{BB962C8B-B14F-4D97-AF65-F5344CB8AC3E}">
        <p14:creationId xmlns:p14="http://schemas.microsoft.com/office/powerpoint/2010/main" val="376077040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DAF13-1230-464B-83C4-7AECC5EF7B6A}"/>
              </a:ext>
            </a:extLst>
          </p:cNvPr>
          <p:cNvSpPr>
            <a:spLocks noGrp="1"/>
          </p:cNvSpPr>
          <p:nvPr>
            <p:ph type="title"/>
          </p:nvPr>
        </p:nvSpPr>
        <p:spPr/>
        <p:txBody>
          <a:bodyPr>
            <a:normAutofit fontScale="90000"/>
          </a:bodyPr>
          <a:lstStyle/>
          <a:p>
            <a:r>
              <a:rPr lang="en-US" dirty="0"/>
              <a:t>Task</a:t>
            </a:r>
          </a:p>
        </p:txBody>
      </p:sp>
      <p:sp>
        <p:nvSpPr>
          <p:cNvPr id="3" name="Content Placeholder 2">
            <a:extLst>
              <a:ext uri="{FF2B5EF4-FFF2-40B4-BE49-F238E27FC236}">
                <a16:creationId xmlns:a16="http://schemas.microsoft.com/office/drawing/2014/main" id="{1E8C4DC4-BAB7-724E-BC10-1D01E76E0B5F}"/>
              </a:ext>
            </a:extLst>
          </p:cNvPr>
          <p:cNvSpPr>
            <a:spLocks noGrp="1"/>
          </p:cNvSpPr>
          <p:nvPr>
            <p:ph idx="1"/>
          </p:nvPr>
        </p:nvSpPr>
        <p:spPr/>
        <p:txBody>
          <a:bodyPr/>
          <a:lstStyle/>
          <a:p>
            <a:r>
              <a:rPr lang="en-US" dirty="0"/>
              <a:t>Here are the stages. What is the correct order?</a:t>
            </a:r>
          </a:p>
          <a:p>
            <a:endParaRPr lang="en-US" dirty="0"/>
          </a:p>
          <a:p>
            <a:endParaRPr lang="en-US" dirty="0"/>
          </a:p>
        </p:txBody>
      </p:sp>
      <p:sp>
        <p:nvSpPr>
          <p:cNvPr id="4" name="Rounded Rectangle 3">
            <a:extLst>
              <a:ext uri="{FF2B5EF4-FFF2-40B4-BE49-F238E27FC236}">
                <a16:creationId xmlns:a16="http://schemas.microsoft.com/office/drawing/2014/main" id="{E44EF49F-B62A-8046-B8B6-4C08C576815C}"/>
              </a:ext>
            </a:extLst>
          </p:cNvPr>
          <p:cNvSpPr/>
          <p:nvPr/>
        </p:nvSpPr>
        <p:spPr>
          <a:xfrm>
            <a:off x="3247697" y="3308134"/>
            <a:ext cx="3799489" cy="662152"/>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PC has address of next instruction </a:t>
            </a:r>
          </a:p>
        </p:txBody>
      </p:sp>
      <p:sp>
        <p:nvSpPr>
          <p:cNvPr id="5" name="Rounded Rectangle 4">
            <a:extLst>
              <a:ext uri="{FF2B5EF4-FFF2-40B4-BE49-F238E27FC236}">
                <a16:creationId xmlns:a16="http://schemas.microsoft.com/office/drawing/2014/main" id="{43EC377A-CC89-D942-BC80-8740F75E13D3}"/>
              </a:ext>
            </a:extLst>
          </p:cNvPr>
          <p:cNvSpPr/>
          <p:nvPr/>
        </p:nvSpPr>
        <p:spPr>
          <a:xfrm>
            <a:off x="2569779" y="5456616"/>
            <a:ext cx="3799489" cy="662152"/>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PC copies to MAR</a:t>
            </a:r>
          </a:p>
        </p:txBody>
      </p:sp>
      <p:sp>
        <p:nvSpPr>
          <p:cNvPr id="6" name="Rounded Rectangle 5">
            <a:extLst>
              <a:ext uri="{FF2B5EF4-FFF2-40B4-BE49-F238E27FC236}">
                <a16:creationId xmlns:a16="http://schemas.microsoft.com/office/drawing/2014/main" id="{F22286D7-027E-D24D-9C7A-962415C59ADB}"/>
              </a:ext>
            </a:extLst>
          </p:cNvPr>
          <p:cNvSpPr/>
          <p:nvPr/>
        </p:nvSpPr>
        <p:spPr>
          <a:xfrm>
            <a:off x="7591095" y="3130913"/>
            <a:ext cx="3799489" cy="662152"/>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Lookup MAR and put data in the MDR</a:t>
            </a:r>
          </a:p>
        </p:txBody>
      </p:sp>
      <p:sp>
        <p:nvSpPr>
          <p:cNvPr id="7" name="Rounded Rectangle 6">
            <a:extLst>
              <a:ext uri="{FF2B5EF4-FFF2-40B4-BE49-F238E27FC236}">
                <a16:creationId xmlns:a16="http://schemas.microsoft.com/office/drawing/2014/main" id="{5D4CDB2A-4596-1645-8DB9-56B0CD05F6EF}"/>
              </a:ext>
            </a:extLst>
          </p:cNvPr>
          <p:cNvSpPr/>
          <p:nvPr/>
        </p:nvSpPr>
        <p:spPr>
          <a:xfrm>
            <a:off x="5691351" y="1671145"/>
            <a:ext cx="3799489" cy="662152"/>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Copy from MDR to CIR</a:t>
            </a:r>
          </a:p>
        </p:txBody>
      </p:sp>
      <p:sp>
        <p:nvSpPr>
          <p:cNvPr id="8" name="Rounded Rectangle 7">
            <a:extLst>
              <a:ext uri="{FF2B5EF4-FFF2-40B4-BE49-F238E27FC236}">
                <a16:creationId xmlns:a16="http://schemas.microsoft.com/office/drawing/2014/main" id="{2105B554-5EE5-F240-8593-571393B5B37B}"/>
              </a:ext>
            </a:extLst>
          </p:cNvPr>
          <p:cNvSpPr/>
          <p:nvPr/>
        </p:nvSpPr>
        <p:spPr>
          <a:xfrm>
            <a:off x="141886" y="1945732"/>
            <a:ext cx="3799489" cy="662152"/>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PC points to the next instruction</a:t>
            </a:r>
          </a:p>
        </p:txBody>
      </p:sp>
      <p:sp>
        <p:nvSpPr>
          <p:cNvPr id="9" name="Rounded Rectangle 8">
            <a:extLst>
              <a:ext uri="{FF2B5EF4-FFF2-40B4-BE49-F238E27FC236}">
                <a16:creationId xmlns:a16="http://schemas.microsoft.com/office/drawing/2014/main" id="{556AB2C0-3739-C84C-9F3E-CB1FDCDF97FD}"/>
              </a:ext>
            </a:extLst>
          </p:cNvPr>
          <p:cNvSpPr/>
          <p:nvPr/>
        </p:nvSpPr>
        <p:spPr>
          <a:xfrm>
            <a:off x="441435" y="4305308"/>
            <a:ext cx="3799489" cy="662152"/>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Instruction is decoded and executed</a:t>
            </a:r>
          </a:p>
        </p:txBody>
      </p:sp>
      <p:sp>
        <p:nvSpPr>
          <p:cNvPr id="10" name="Rounded Rectangle 9">
            <a:extLst>
              <a:ext uri="{FF2B5EF4-FFF2-40B4-BE49-F238E27FC236}">
                <a16:creationId xmlns:a16="http://schemas.microsoft.com/office/drawing/2014/main" id="{4762A6C2-5733-A547-B1EB-38299FB68A45}"/>
              </a:ext>
            </a:extLst>
          </p:cNvPr>
          <p:cNvSpPr/>
          <p:nvPr/>
        </p:nvSpPr>
        <p:spPr>
          <a:xfrm>
            <a:off x="7047186" y="4614047"/>
            <a:ext cx="3799489" cy="662152"/>
          </a:xfrm>
          <a:prstGeom prst="round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Repeat</a:t>
            </a:r>
          </a:p>
        </p:txBody>
      </p:sp>
    </p:spTree>
    <p:extLst>
      <p:ext uri="{BB962C8B-B14F-4D97-AF65-F5344CB8AC3E}">
        <p14:creationId xmlns:p14="http://schemas.microsoft.com/office/powerpoint/2010/main" val="46267030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DAF13-1230-464B-83C4-7AECC5EF7B6A}"/>
              </a:ext>
            </a:extLst>
          </p:cNvPr>
          <p:cNvSpPr>
            <a:spLocks noGrp="1"/>
          </p:cNvSpPr>
          <p:nvPr>
            <p:ph type="title"/>
          </p:nvPr>
        </p:nvSpPr>
        <p:spPr/>
        <p:txBody>
          <a:bodyPr>
            <a:normAutofit fontScale="90000"/>
          </a:bodyPr>
          <a:lstStyle/>
          <a:p>
            <a:r>
              <a:rPr lang="en-US" dirty="0"/>
              <a:t>Task</a:t>
            </a:r>
          </a:p>
        </p:txBody>
      </p:sp>
      <p:sp>
        <p:nvSpPr>
          <p:cNvPr id="3" name="Content Placeholder 2">
            <a:extLst>
              <a:ext uri="{FF2B5EF4-FFF2-40B4-BE49-F238E27FC236}">
                <a16:creationId xmlns:a16="http://schemas.microsoft.com/office/drawing/2014/main" id="{1E8C4DC4-BAB7-724E-BC10-1D01E76E0B5F}"/>
              </a:ext>
            </a:extLst>
          </p:cNvPr>
          <p:cNvSpPr>
            <a:spLocks noGrp="1"/>
          </p:cNvSpPr>
          <p:nvPr>
            <p:ph idx="1"/>
          </p:nvPr>
        </p:nvSpPr>
        <p:spPr/>
        <p:txBody>
          <a:bodyPr/>
          <a:lstStyle/>
          <a:p>
            <a:r>
              <a:rPr lang="en-US" dirty="0"/>
              <a:t>Correct order</a:t>
            </a:r>
          </a:p>
          <a:p>
            <a:endParaRPr lang="en-US" dirty="0"/>
          </a:p>
          <a:p>
            <a:endParaRPr lang="en-US" dirty="0"/>
          </a:p>
        </p:txBody>
      </p:sp>
      <p:sp>
        <p:nvSpPr>
          <p:cNvPr id="4" name="Rounded Rectangle 3">
            <a:extLst>
              <a:ext uri="{FF2B5EF4-FFF2-40B4-BE49-F238E27FC236}">
                <a16:creationId xmlns:a16="http://schemas.microsoft.com/office/drawing/2014/main" id="{E44EF49F-B62A-8046-B8B6-4C08C576815C}"/>
              </a:ext>
            </a:extLst>
          </p:cNvPr>
          <p:cNvSpPr/>
          <p:nvPr/>
        </p:nvSpPr>
        <p:spPr>
          <a:xfrm>
            <a:off x="141890" y="1340069"/>
            <a:ext cx="3799489" cy="662152"/>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PC has address of next instruction </a:t>
            </a:r>
          </a:p>
        </p:txBody>
      </p:sp>
      <p:sp>
        <p:nvSpPr>
          <p:cNvPr id="5" name="Rounded Rectangle 4">
            <a:extLst>
              <a:ext uri="{FF2B5EF4-FFF2-40B4-BE49-F238E27FC236}">
                <a16:creationId xmlns:a16="http://schemas.microsoft.com/office/drawing/2014/main" id="{43EC377A-CC89-D942-BC80-8740F75E13D3}"/>
              </a:ext>
            </a:extLst>
          </p:cNvPr>
          <p:cNvSpPr/>
          <p:nvPr/>
        </p:nvSpPr>
        <p:spPr>
          <a:xfrm>
            <a:off x="141889" y="2165130"/>
            <a:ext cx="3799489" cy="662152"/>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PC copies to MAR</a:t>
            </a:r>
          </a:p>
        </p:txBody>
      </p:sp>
      <p:sp>
        <p:nvSpPr>
          <p:cNvPr id="6" name="Rounded Rectangle 5">
            <a:extLst>
              <a:ext uri="{FF2B5EF4-FFF2-40B4-BE49-F238E27FC236}">
                <a16:creationId xmlns:a16="http://schemas.microsoft.com/office/drawing/2014/main" id="{F22286D7-027E-D24D-9C7A-962415C59ADB}"/>
              </a:ext>
            </a:extLst>
          </p:cNvPr>
          <p:cNvSpPr/>
          <p:nvPr/>
        </p:nvSpPr>
        <p:spPr>
          <a:xfrm>
            <a:off x="141890" y="2942897"/>
            <a:ext cx="3799489" cy="662152"/>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Lookup MAR and put data in the MDR</a:t>
            </a:r>
          </a:p>
        </p:txBody>
      </p:sp>
      <p:sp>
        <p:nvSpPr>
          <p:cNvPr id="7" name="Rounded Rectangle 6">
            <a:extLst>
              <a:ext uri="{FF2B5EF4-FFF2-40B4-BE49-F238E27FC236}">
                <a16:creationId xmlns:a16="http://schemas.microsoft.com/office/drawing/2014/main" id="{5D4CDB2A-4596-1645-8DB9-56B0CD05F6EF}"/>
              </a:ext>
            </a:extLst>
          </p:cNvPr>
          <p:cNvSpPr/>
          <p:nvPr/>
        </p:nvSpPr>
        <p:spPr>
          <a:xfrm>
            <a:off x="141889" y="3767958"/>
            <a:ext cx="3799489" cy="662152"/>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Copy from MDR to CIR</a:t>
            </a:r>
          </a:p>
        </p:txBody>
      </p:sp>
      <p:sp>
        <p:nvSpPr>
          <p:cNvPr id="8" name="Rounded Rectangle 7">
            <a:extLst>
              <a:ext uri="{FF2B5EF4-FFF2-40B4-BE49-F238E27FC236}">
                <a16:creationId xmlns:a16="http://schemas.microsoft.com/office/drawing/2014/main" id="{2105B554-5EE5-F240-8593-571393B5B37B}"/>
              </a:ext>
            </a:extLst>
          </p:cNvPr>
          <p:cNvSpPr/>
          <p:nvPr/>
        </p:nvSpPr>
        <p:spPr>
          <a:xfrm>
            <a:off x="141889" y="4545725"/>
            <a:ext cx="3799489" cy="662152"/>
          </a:xfrm>
          <a:prstGeom prst="roundRect">
            <a:avLst/>
          </a:prstGeom>
          <a:solidFill>
            <a:srgbClr val="D88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PC points to the next instruction</a:t>
            </a:r>
          </a:p>
        </p:txBody>
      </p:sp>
      <p:sp>
        <p:nvSpPr>
          <p:cNvPr id="9" name="Rounded Rectangle 8">
            <a:extLst>
              <a:ext uri="{FF2B5EF4-FFF2-40B4-BE49-F238E27FC236}">
                <a16:creationId xmlns:a16="http://schemas.microsoft.com/office/drawing/2014/main" id="{556AB2C0-3739-C84C-9F3E-CB1FDCDF97FD}"/>
              </a:ext>
            </a:extLst>
          </p:cNvPr>
          <p:cNvSpPr/>
          <p:nvPr/>
        </p:nvSpPr>
        <p:spPr>
          <a:xfrm>
            <a:off x="141888" y="5370786"/>
            <a:ext cx="3799489" cy="662152"/>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Instruction is decoded and executed</a:t>
            </a:r>
          </a:p>
        </p:txBody>
      </p:sp>
      <p:sp>
        <p:nvSpPr>
          <p:cNvPr id="10" name="Rounded Rectangle 9">
            <a:extLst>
              <a:ext uri="{FF2B5EF4-FFF2-40B4-BE49-F238E27FC236}">
                <a16:creationId xmlns:a16="http://schemas.microsoft.com/office/drawing/2014/main" id="{4762A6C2-5733-A547-B1EB-38299FB68A45}"/>
              </a:ext>
            </a:extLst>
          </p:cNvPr>
          <p:cNvSpPr/>
          <p:nvPr/>
        </p:nvSpPr>
        <p:spPr>
          <a:xfrm>
            <a:off x="141887" y="6114392"/>
            <a:ext cx="3799489" cy="662152"/>
          </a:xfrm>
          <a:prstGeom prst="round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Repeat</a:t>
            </a:r>
          </a:p>
        </p:txBody>
      </p:sp>
      <p:graphicFrame>
        <p:nvGraphicFramePr>
          <p:cNvPr id="11" name="Content Placeholder 3">
            <a:extLst>
              <a:ext uri="{FF2B5EF4-FFF2-40B4-BE49-F238E27FC236}">
                <a16:creationId xmlns:a16="http://schemas.microsoft.com/office/drawing/2014/main" id="{40EFFBE2-6B74-B54F-AEC3-BAFD4ED2051E}"/>
              </a:ext>
            </a:extLst>
          </p:cNvPr>
          <p:cNvGraphicFramePr>
            <a:graphicFrameLocks/>
          </p:cNvGraphicFramePr>
          <p:nvPr>
            <p:extLst>
              <p:ext uri="{D42A27DB-BD31-4B8C-83A1-F6EECF244321}">
                <p14:modId xmlns:p14="http://schemas.microsoft.com/office/powerpoint/2010/main" val="2805775501"/>
              </p:ext>
            </p:extLst>
          </p:nvPr>
        </p:nvGraphicFramePr>
        <p:xfrm>
          <a:off x="4083262" y="101778"/>
          <a:ext cx="8108737" cy="6674766"/>
        </p:xfrm>
        <a:graphic>
          <a:graphicData uri="http://schemas.openxmlformats.org/drawingml/2006/table">
            <a:tbl>
              <a:tblPr/>
              <a:tblGrid>
                <a:gridCol w="591687">
                  <a:extLst>
                    <a:ext uri="{9D8B030D-6E8A-4147-A177-3AD203B41FA5}">
                      <a16:colId xmlns:a16="http://schemas.microsoft.com/office/drawing/2014/main" val="2245678326"/>
                    </a:ext>
                  </a:extLst>
                </a:gridCol>
                <a:gridCol w="4283067">
                  <a:extLst>
                    <a:ext uri="{9D8B030D-6E8A-4147-A177-3AD203B41FA5}">
                      <a16:colId xmlns:a16="http://schemas.microsoft.com/office/drawing/2014/main" val="9954723"/>
                    </a:ext>
                  </a:extLst>
                </a:gridCol>
                <a:gridCol w="3233983">
                  <a:extLst>
                    <a:ext uri="{9D8B030D-6E8A-4147-A177-3AD203B41FA5}">
                      <a16:colId xmlns:a16="http://schemas.microsoft.com/office/drawing/2014/main" val="497860317"/>
                    </a:ext>
                  </a:extLst>
                </a:gridCol>
              </a:tblGrid>
              <a:tr h="766167">
                <a:tc>
                  <a:txBody>
                    <a:bodyPr/>
                    <a:lstStyle/>
                    <a:p>
                      <a:r>
                        <a:rPr lang="en-GB" dirty="0"/>
                        <a:t>Step</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5F5F5"/>
                    </a:solidFill>
                  </a:tcPr>
                </a:tc>
                <a:tc>
                  <a:txBody>
                    <a:bodyPr/>
                    <a:lstStyle/>
                    <a:p>
                      <a:r>
                        <a:rPr lang="en-GB" dirty="0">
                          <a:hlinkClick r:id="rId2"/>
                        </a:rPr>
                        <a:t>Fetch execute cycle</a:t>
                      </a:r>
                      <a:r>
                        <a:rPr lang="en-GB" dirty="0"/>
                        <a:t> steps</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5F5F5"/>
                    </a:solidFill>
                  </a:tcPr>
                </a:tc>
                <a:tc>
                  <a:txBody>
                    <a:bodyPr/>
                    <a:lstStyle/>
                    <a:p>
                      <a:r>
                        <a:rPr lang="en-GB" dirty="0"/>
                        <a:t>Simplified description</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5F5F5"/>
                    </a:solidFill>
                  </a:tcPr>
                </a:tc>
                <a:extLst>
                  <a:ext uri="{0D108BD9-81ED-4DB2-BD59-A6C34878D82A}">
                    <a16:rowId xmlns:a16="http://schemas.microsoft.com/office/drawing/2014/main" val="1586854588"/>
                  </a:ext>
                </a:extLst>
              </a:tr>
              <a:tr h="766167">
                <a:tc>
                  <a:txBody>
                    <a:bodyPr/>
                    <a:lstStyle/>
                    <a:p>
                      <a:r>
                        <a:rPr lang="en-GB" dirty="0"/>
                        <a:t>1</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5F5F5"/>
                    </a:solidFill>
                  </a:tcPr>
                </a:tc>
                <a:tc>
                  <a:txBody>
                    <a:bodyPr/>
                    <a:lstStyle/>
                    <a:p>
                      <a:r>
                        <a:rPr lang="en-GB" dirty="0"/>
                        <a:t>The </a:t>
                      </a:r>
                      <a:r>
                        <a:rPr lang="en-GB" dirty="0">
                          <a:hlinkClick r:id="rId3"/>
                        </a:rPr>
                        <a:t>PC</a:t>
                      </a:r>
                      <a:r>
                        <a:rPr lang="en-GB" dirty="0"/>
                        <a:t> contains the address of the memory location that has the next instruction which has to be fetched</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tc>
                  <a:txBody>
                    <a:bodyPr/>
                    <a:lstStyle/>
                    <a:p>
                      <a:r>
                        <a:rPr lang="en-GB" dirty="0"/>
                        <a:t>PC has address of next instruction</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extLst>
                  <a:ext uri="{0D108BD9-81ED-4DB2-BD59-A6C34878D82A}">
                    <a16:rowId xmlns:a16="http://schemas.microsoft.com/office/drawing/2014/main" val="1512172917"/>
                  </a:ext>
                </a:extLst>
              </a:tr>
              <a:tr h="546390">
                <a:tc>
                  <a:txBody>
                    <a:bodyPr/>
                    <a:lstStyle/>
                    <a:p>
                      <a:r>
                        <a:rPr lang="en-GB" dirty="0"/>
                        <a:t>2</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5F5F5"/>
                    </a:solidFill>
                  </a:tcPr>
                </a:tc>
                <a:tc>
                  <a:txBody>
                    <a:bodyPr/>
                    <a:lstStyle/>
                    <a:p>
                      <a:r>
                        <a:rPr lang="en-GB" dirty="0"/>
                        <a:t>This address is then copied from the PC to the </a:t>
                      </a:r>
                      <a:r>
                        <a:rPr lang="en-GB" dirty="0">
                          <a:hlinkClick r:id="rId4"/>
                        </a:rPr>
                        <a:t>MAR</a:t>
                      </a:r>
                      <a:r>
                        <a:rPr lang="en-GB" dirty="0"/>
                        <a:t> via the </a:t>
                      </a:r>
                      <a:r>
                        <a:rPr lang="en-GB" dirty="0">
                          <a:hlinkClick r:id="rId5"/>
                        </a:rPr>
                        <a:t>address bus</a:t>
                      </a:r>
                      <a:endParaRPr lang="en-GB" dirty="0"/>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tc>
                  <a:txBody>
                    <a:bodyPr/>
                    <a:lstStyle/>
                    <a:p>
                      <a:r>
                        <a:rPr lang="en-GB" dirty="0"/>
                        <a:t>PC copied to the MAR</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extLst>
                  <a:ext uri="{0D108BD9-81ED-4DB2-BD59-A6C34878D82A}">
                    <a16:rowId xmlns:a16="http://schemas.microsoft.com/office/drawing/2014/main" val="750273359"/>
                  </a:ext>
                </a:extLst>
              </a:tr>
              <a:tr h="985944">
                <a:tc>
                  <a:txBody>
                    <a:bodyPr/>
                    <a:lstStyle/>
                    <a:p>
                      <a:r>
                        <a:rPr lang="en-GB" dirty="0"/>
                        <a:t>3</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5F5F5"/>
                    </a:solidFill>
                  </a:tcPr>
                </a:tc>
                <a:tc>
                  <a:txBody>
                    <a:bodyPr/>
                    <a:lstStyle/>
                    <a:p>
                      <a:r>
                        <a:rPr lang="en-GB" dirty="0"/>
                        <a:t>The contents (instruction) at the memory location (address) contained in MAR are then copied into the </a:t>
                      </a:r>
                      <a:r>
                        <a:rPr lang="en-GB" dirty="0">
                          <a:hlinkClick r:id="rId6"/>
                        </a:rPr>
                        <a:t>MDR</a:t>
                      </a:r>
                      <a:endParaRPr lang="en-GB" dirty="0"/>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tc>
                  <a:txBody>
                    <a:bodyPr/>
                    <a:lstStyle/>
                    <a:p>
                      <a:r>
                        <a:rPr lang="en-GB" dirty="0"/>
                        <a:t>Lookup MAR and get contents. Copy contents into the MDR</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extLst>
                  <a:ext uri="{0D108BD9-81ED-4DB2-BD59-A6C34878D82A}">
                    <a16:rowId xmlns:a16="http://schemas.microsoft.com/office/drawing/2014/main" val="2408323743"/>
                  </a:ext>
                </a:extLst>
              </a:tr>
              <a:tr h="766167">
                <a:tc>
                  <a:txBody>
                    <a:bodyPr/>
                    <a:lstStyle/>
                    <a:p>
                      <a:r>
                        <a:rPr lang="en-GB" dirty="0"/>
                        <a:t>4</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5F5F5"/>
                    </a:solidFill>
                  </a:tcPr>
                </a:tc>
                <a:tc>
                  <a:txBody>
                    <a:bodyPr/>
                    <a:lstStyle/>
                    <a:p>
                      <a:r>
                        <a:rPr lang="en-GB" dirty="0"/>
                        <a:t>The contents (instruction) in the MDR is then copied and placed into the </a:t>
                      </a:r>
                      <a:r>
                        <a:rPr lang="en-GB" dirty="0">
                          <a:hlinkClick r:id="rId7"/>
                        </a:rPr>
                        <a:t>CIR</a:t>
                      </a:r>
                      <a:endParaRPr lang="en-GB" dirty="0"/>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tc>
                  <a:txBody>
                    <a:bodyPr/>
                    <a:lstStyle/>
                    <a:p>
                      <a:r>
                        <a:rPr lang="en-GB" dirty="0"/>
                        <a:t>Copy MDR contents into the CIR</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extLst>
                  <a:ext uri="{0D108BD9-81ED-4DB2-BD59-A6C34878D82A}">
                    <a16:rowId xmlns:a16="http://schemas.microsoft.com/office/drawing/2014/main" val="1553905793"/>
                  </a:ext>
                </a:extLst>
              </a:tr>
              <a:tr h="985944">
                <a:tc>
                  <a:txBody>
                    <a:bodyPr/>
                    <a:lstStyle/>
                    <a:p>
                      <a:r>
                        <a:rPr lang="en-GB" dirty="0"/>
                        <a:t>5</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5F5F5"/>
                    </a:solidFill>
                  </a:tcPr>
                </a:tc>
                <a:tc>
                  <a:txBody>
                    <a:bodyPr/>
                    <a:lstStyle/>
                    <a:p>
                      <a:r>
                        <a:rPr lang="en-GB" dirty="0"/>
                        <a:t>The value in the PC is then incremented by 1 so that it now points to the next instruction which has to be fetched</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tc>
                  <a:txBody>
                    <a:bodyPr/>
                    <a:lstStyle/>
                    <a:p>
                      <a:r>
                        <a:rPr lang="en-GB" dirty="0"/>
                        <a:t>PC is then incremented by 1</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extLst>
                  <a:ext uri="{0D108BD9-81ED-4DB2-BD59-A6C34878D82A}">
                    <a16:rowId xmlns:a16="http://schemas.microsoft.com/office/drawing/2014/main" val="2803601622"/>
                  </a:ext>
                </a:extLst>
              </a:tr>
              <a:tr h="985944">
                <a:tc>
                  <a:txBody>
                    <a:bodyPr/>
                    <a:lstStyle/>
                    <a:p>
                      <a:r>
                        <a:rPr lang="en-GB" dirty="0"/>
                        <a:t>6</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5F5F5"/>
                    </a:solidFill>
                  </a:tcPr>
                </a:tc>
                <a:tc>
                  <a:txBody>
                    <a:bodyPr/>
                    <a:lstStyle/>
                    <a:p>
                      <a:r>
                        <a:rPr lang="en-GB" dirty="0"/>
                        <a:t>The instruction is finally decoded and then executed by sending out signals (via </a:t>
                      </a:r>
                      <a:r>
                        <a:rPr lang="en-GB" dirty="0">
                          <a:hlinkClick r:id="rId8"/>
                        </a:rPr>
                        <a:t>control bus</a:t>
                      </a:r>
                      <a:r>
                        <a:rPr lang="en-GB" dirty="0"/>
                        <a:t>) to the various components of the computer</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tc>
                  <a:txBody>
                    <a:bodyPr/>
                    <a:lstStyle/>
                    <a:p>
                      <a:r>
                        <a:rPr lang="en-GB" dirty="0"/>
                        <a:t>The instruction is decoded and then executed</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extLst>
                  <a:ext uri="{0D108BD9-81ED-4DB2-BD59-A6C34878D82A}">
                    <a16:rowId xmlns:a16="http://schemas.microsoft.com/office/drawing/2014/main" val="3687730060"/>
                  </a:ext>
                </a:extLst>
              </a:tr>
              <a:tr h="326613">
                <a:tc>
                  <a:txBody>
                    <a:bodyPr/>
                    <a:lstStyle/>
                    <a:p>
                      <a:r>
                        <a:rPr lang="en-GB" dirty="0"/>
                        <a:t>7</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5F5F5"/>
                    </a:solidFill>
                  </a:tcPr>
                </a:tc>
                <a:tc gridSpan="2">
                  <a:txBody>
                    <a:bodyPr/>
                    <a:lstStyle/>
                    <a:p>
                      <a:r>
                        <a:rPr lang="en-GB" dirty="0"/>
                        <a:t>Repeat</a:t>
                      </a:r>
                    </a:p>
                  </a:txBody>
                  <a:tcPr marL="53418" marR="53418" marT="53418" marB="53418" anchor="ctr">
                    <a:lnL w="9525" cap="flat" cmpd="sng" algn="ctr">
                      <a:solidFill>
                        <a:srgbClr val="E0E0E0"/>
                      </a:solidFill>
                      <a:prstDash val="solid"/>
                      <a:round/>
                      <a:headEnd type="none" w="med" len="med"/>
                      <a:tailEnd type="none" w="med" len="med"/>
                    </a:lnL>
                    <a:lnR w="9525" cap="flat" cmpd="sng" algn="ctr">
                      <a:solidFill>
                        <a:srgbClr val="E0E0E0"/>
                      </a:solidFill>
                      <a:prstDash val="solid"/>
                      <a:round/>
                      <a:headEnd type="none" w="med" len="med"/>
                      <a:tailEnd type="none" w="med" len="med"/>
                    </a:lnR>
                    <a:lnT w="9525" cap="flat" cmpd="sng" algn="ctr">
                      <a:solidFill>
                        <a:srgbClr val="E0E0E0"/>
                      </a:solidFill>
                      <a:prstDash val="solid"/>
                      <a:round/>
                      <a:headEnd type="none" w="med" len="med"/>
                      <a:tailEnd type="none" w="med" len="med"/>
                    </a:lnT>
                    <a:lnB w="9525" cap="flat" cmpd="sng" algn="ctr">
                      <a:solidFill>
                        <a:srgbClr val="E0E0E0"/>
                      </a:solidFill>
                      <a:prstDash val="solid"/>
                      <a:round/>
                      <a:headEnd type="none" w="med" len="med"/>
                      <a:tailEnd type="none" w="med" len="med"/>
                    </a:lnB>
                    <a:solidFill>
                      <a:srgbClr val="FFFFFF"/>
                    </a:solidFill>
                  </a:tcPr>
                </a:tc>
                <a:tc hMerge="1">
                  <a:txBody>
                    <a:bodyPr/>
                    <a:lstStyle/>
                    <a:p>
                      <a:endParaRPr lang="en-US"/>
                    </a:p>
                  </a:txBody>
                  <a:tcPr/>
                </a:tc>
                <a:extLst>
                  <a:ext uri="{0D108BD9-81ED-4DB2-BD59-A6C34878D82A}">
                    <a16:rowId xmlns:a16="http://schemas.microsoft.com/office/drawing/2014/main" val="2939952013"/>
                  </a:ext>
                </a:extLst>
              </a:tr>
            </a:tbl>
          </a:graphicData>
        </a:graphic>
      </p:graphicFrame>
    </p:spTree>
    <p:extLst>
      <p:ext uri="{BB962C8B-B14F-4D97-AF65-F5344CB8AC3E}">
        <p14:creationId xmlns:p14="http://schemas.microsoft.com/office/powerpoint/2010/main" val="15278291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Fetch (Get)</a:t>
            </a:r>
          </a:p>
        </p:txBody>
      </p:sp>
      <p:sp>
        <p:nvSpPr>
          <p:cNvPr id="3" name="Content Placeholder 2"/>
          <p:cNvSpPr>
            <a:spLocks noGrp="1"/>
          </p:cNvSpPr>
          <p:nvPr>
            <p:ph idx="1"/>
          </p:nvPr>
        </p:nvSpPr>
        <p:spPr/>
        <p:txBody>
          <a:bodyPr/>
          <a:lstStyle/>
          <a:p>
            <a:pPr marL="514350" indent="-514350">
              <a:buAutoNum type="arabicPeriod"/>
            </a:pPr>
            <a:r>
              <a:rPr lang="en-GB" dirty="0"/>
              <a:t>The PC copies the address of the next instruction to the MAR.</a:t>
            </a:r>
          </a:p>
          <a:p>
            <a:pPr marL="514350" indent="-514350">
              <a:buAutoNum type="arabicPeriod"/>
            </a:pPr>
            <a:endParaRPr lang="en-GB" dirty="0"/>
          </a:p>
          <a:p>
            <a:pPr marL="514350" indent="-514350">
              <a:buAutoNum type="arabicPeriod"/>
            </a:pPr>
            <a:r>
              <a:rPr lang="en-GB" dirty="0"/>
              <a:t>The memory looks at the address its been told to and puts data the MBR</a:t>
            </a:r>
          </a:p>
          <a:p>
            <a:pPr marL="514350" indent="-514350">
              <a:buAutoNum type="arabicPeriod"/>
            </a:pPr>
            <a:endParaRPr lang="en-GB" dirty="0"/>
          </a:p>
          <a:p>
            <a:pPr marL="514350" indent="-514350">
              <a:buAutoNum type="arabicPeriod"/>
            </a:pPr>
            <a:r>
              <a:rPr lang="en-GB" dirty="0"/>
              <a:t>The CPU copies the data  from the MDR to the CIR (All of this is fetch)</a:t>
            </a:r>
          </a:p>
          <a:p>
            <a:pPr marL="514350" indent="-514350">
              <a:buAutoNum type="arabicPeriod"/>
            </a:pPr>
            <a:endParaRPr lang="en-GB" dirty="0"/>
          </a:p>
          <a:p>
            <a:pPr marL="514350" indent="-514350">
              <a:buAutoNum type="arabicPeriod"/>
            </a:pPr>
            <a:r>
              <a:rPr lang="en-GB" dirty="0"/>
              <a:t>The PC is incremented so the next command is ready to go</a:t>
            </a:r>
          </a:p>
        </p:txBody>
      </p:sp>
    </p:spTree>
    <p:extLst>
      <p:ext uri="{BB962C8B-B14F-4D97-AF65-F5344CB8AC3E}">
        <p14:creationId xmlns:p14="http://schemas.microsoft.com/office/powerpoint/2010/main" val="101511221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Decode</a:t>
            </a:r>
          </a:p>
        </p:txBody>
      </p:sp>
      <p:sp>
        <p:nvSpPr>
          <p:cNvPr id="3" name="Content Placeholder 2"/>
          <p:cNvSpPr>
            <a:spLocks noGrp="1"/>
          </p:cNvSpPr>
          <p:nvPr>
            <p:ph idx="1"/>
          </p:nvPr>
        </p:nvSpPr>
        <p:spPr/>
        <p:txBody>
          <a:bodyPr>
            <a:normAutofit fontScale="55000" lnSpcReduction="20000"/>
          </a:bodyPr>
          <a:lstStyle/>
          <a:p>
            <a:r>
              <a:rPr lang="en-GB" dirty="0"/>
              <a:t>So we got an instruction that is loaded</a:t>
            </a:r>
            <a:r>
              <a:rPr lang="mr-IN" dirty="0"/>
              <a:t>…</a:t>
            </a:r>
            <a:r>
              <a:rPr lang="en-GB" dirty="0"/>
              <a:t>but now we need to understand it. We need to decode it. </a:t>
            </a:r>
          </a:p>
          <a:p>
            <a:endParaRPr lang="en-GB" dirty="0"/>
          </a:p>
          <a:p>
            <a:r>
              <a:rPr lang="en-GB" dirty="0"/>
              <a:t>The decode process allows the CU to decide what instruction should be performed. The ALU actually does the work but the CU controls the ALU</a:t>
            </a:r>
          </a:p>
          <a:p>
            <a:endParaRPr lang="en-GB" dirty="0"/>
          </a:p>
          <a:p>
            <a:r>
              <a:rPr lang="en-GB" dirty="0"/>
              <a:t>This is done by an Instruction Decoder (ID)</a:t>
            </a:r>
          </a:p>
          <a:p>
            <a:endParaRPr lang="en-GB" dirty="0"/>
          </a:p>
          <a:p>
            <a:r>
              <a:rPr lang="en-GB" dirty="0"/>
              <a:t>An instruction is actually two different things joined together.  The Job of the ID is to understand these parts.</a:t>
            </a:r>
          </a:p>
          <a:p>
            <a:r>
              <a:rPr lang="en-GB" dirty="0"/>
              <a:t>The two parts are: </a:t>
            </a:r>
          </a:p>
          <a:p>
            <a:r>
              <a:rPr lang="en-GB" dirty="0"/>
              <a:t>Opcode</a:t>
            </a:r>
          </a:p>
          <a:p>
            <a:r>
              <a:rPr lang="en-GB" dirty="0"/>
              <a:t>Operands</a:t>
            </a:r>
          </a:p>
          <a:p>
            <a:endParaRPr lang="en-GB" dirty="0"/>
          </a:p>
          <a:p>
            <a:r>
              <a:rPr lang="en-GB" dirty="0"/>
              <a:t>Opcode = Operation Code. Says what should be done with the data. Like ADD (for add) or SUB (for subtract) or MOV (for move)</a:t>
            </a:r>
          </a:p>
          <a:p>
            <a:endParaRPr lang="en-GB" dirty="0"/>
          </a:p>
          <a:p>
            <a:r>
              <a:rPr lang="en-GB" dirty="0"/>
              <a:t>Operand = Is data that you wish to process. The data can be a memory address which holds data. </a:t>
            </a:r>
          </a:p>
          <a:p>
            <a:endParaRPr lang="en-GB" dirty="0"/>
          </a:p>
          <a:p>
            <a:r>
              <a:rPr lang="en-GB" dirty="0"/>
              <a:t>Example:</a:t>
            </a:r>
          </a:p>
          <a:p>
            <a:endParaRPr lang="en-GB" dirty="0"/>
          </a:p>
          <a:p>
            <a:r>
              <a:rPr lang="en-GB" dirty="0"/>
              <a:t>LOAD A,</a:t>
            </a:r>
          </a:p>
          <a:p>
            <a:endParaRPr lang="en-GB" dirty="0"/>
          </a:p>
          <a:p>
            <a:r>
              <a:rPr lang="en-GB" dirty="0"/>
              <a:t>LOAD is the Opcode</a:t>
            </a:r>
          </a:p>
          <a:p>
            <a:r>
              <a:rPr lang="en-GB" dirty="0"/>
              <a:t>A s the Operand</a:t>
            </a:r>
          </a:p>
        </p:txBody>
      </p:sp>
    </p:spTree>
    <p:extLst>
      <p:ext uri="{BB962C8B-B14F-4D97-AF65-F5344CB8AC3E}">
        <p14:creationId xmlns:p14="http://schemas.microsoft.com/office/powerpoint/2010/main" val="218903027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Execute </a:t>
            </a:r>
          </a:p>
        </p:txBody>
      </p:sp>
      <p:sp>
        <p:nvSpPr>
          <p:cNvPr id="3" name="Content Placeholder 2"/>
          <p:cNvSpPr>
            <a:spLocks noGrp="1"/>
          </p:cNvSpPr>
          <p:nvPr>
            <p:ph idx="1"/>
          </p:nvPr>
        </p:nvSpPr>
        <p:spPr/>
        <p:txBody>
          <a:bodyPr>
            <a:normAutofit fontScale="92500" lnSpcReduction="20000"/>
          </a:bodyPr>
          <a:lstStyle/>
          <a:p>
            <a:r>
              <a:rPr lang="en-GB" dirty="0"/>
              <a:t>So we have the instruction  LOAD A</a:t>
            </a:r>
          </a:p>
          <a:p>
            <a:endParaRPr lang="en-GB" dirty="0"/>
          </a:p>
          <a:p>
            <a:r>
              <a:rPr lang="en-GB" dirty="0"/>
              <a:t>But A is a memory location 10. So its like saying LOAD whatever is in memory location 10. </a:t>
            </a:r>
          </a:p>
          <a:p>
            <a:endParaRPr lang="en-GB" dirty="0"/>
          </a:p>
          <a:p>
            <a:r>
              <a:rPr lang="en-GB" dirty="0"/>
              <a:t>So we now need to execute this instruction. To execute LOAD 10. So we need to get whatever is in memory location 10</a:t>
            </a:r>
            <a:r>
              <a:rPr lang="mr-IN" dirty="0"/>
              <a:t>…</a:t>
            </a:r>
            <a:r>
              <a:rPr lang="en-GB" dirty="0"/>
              <a:t>..what do we call it when we get something</a:t>
            </a:r>
            <a:r>
              <a:rPr lang="mr-IN" dirty="0"/>
              <a:t>…</a:t>
            </a:r>
            <a:endParaRPr lang="en-GB" dirty="0"/>
          </a:p>
          <a:p>
            <a:r>
              <a:rPr lang="en-GB" dirty="0"/>
              <a:t>Fetch</a:t>
            </a:r>
          </a:p>
          <a:p>
            <a:endParaRPr lang="en-GB" dirty="0"/>
          </a:p>
          <a:p>
            <a:r>
              <a:rPr lang="en-GB" dirty="0"/>
              <a:t>So the fetch things happens again. The MAR is told address 10. The data that is in location 10 is put into the MDR. Then the content in the MDR is placed in the ACC so we can use it later</a:t>
            </a:r>
          </a:p>
          <a:p>
            <a:endParaRPr lang="en-GB" dirty="0"/>
          </a:p>
          <a:p>
            <a:r>
              <a:rPr lang="en-GB" dirty="0"/>
              <a:t>The PC is already pointing to the next address, so that gets copied into the MAR. Then the data is taken from memory and put in the MDR</a:t>
            </a:r>
            <a:r>
              <a:rPr lang="mr-IN" dirty="0"/>
              <a:t>…</a:t>
            </a:r>
            <a:r>
              <a:rPr lang="en-GB" dirty="0"/>
              <a:t>and the whole thing happens again. The next video will show us how to LOAD data, ADD data and STORE data. Its just going to add up two numbers </a:t>
            </a:r>
            <a:r>
              <a:rPr lang="mr-IN" dirty="0"/>
              <a:t>–</a:t>
            </a:r>
            <a:r>
              <a:rPr lang="en-GB" dirty="0"/>
              <a:t> but we need to LOAD, ADD and STORE.</a:t>
            </a:r>
          </a:p>
        </p:txBody>
      </p:sp>
    </p:spTree>
    <p:extLst>
      <p:ext uri="{BB962C8B-B14F-4D97-AF65-F5344CB8AC3E}">
        <p14:creationId xmlns:p14="http://schemas.microsoft.com/office/powerpoint/2010/main" val="2097378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System Bus</a:t>
            </a:r>
          </a:p>
        </p:txBody>
      </p:sp>
      <p:sp>
        <p:nvSpPr>
          <p:cNvPr id="3" name="Content Placeholder 2"/>
          <p:cNvSpPr>
            <a:spLocks noGrp="1"/>
          </p:cNvSpPr>
          <p:nvPr>
            <p:ph idx="1"/>
          </p:nvPr>
        </p:nvSpPr>
        <p:spPr>
          <a:xfrm>
            <a:off x="0" y="628650"/>
            <a:ext cx="6792686" cy="6229349"/>
          </a:xfrm>
        </p:spPr>
        <p:txBody>
          <a:bodyPr>
            <a:normAutofit fontScale="92500" lnSpcReduction="20000"/>
          </a:bodyPr>
          <a:lstStyle/>
          <a:p>
            <a:r>
              <a:rPr lang="en-GB" dirty="0"/>
              <a:t>See those black lines that connect the processor, memory and IO</a:t>
            </a:r>
          </a:p>
          <a:p>
            <a:endParaRPr lang="en-GB" dirty="0"/>
          </a:p>
          <a:p>
            <a:r>
              <a:rPr lang="en-GB" dirty="0"/>
              <a:t>That is the System Bus. </a:t>
            </a:r>
          </a:p>
          <a:p>
            <a:endParaRPr lang="en-GB" dirty="0"/>
          </a:p>
          <a:p>
            <a:r>
              <a:rPr lang="en-GB" dirty="0"/>
              <a:t>Its called a Bus because it transport data </a:t>
            </a:r>
          </a:p>
          <a:p>
            <a:endParaRPr lang="en-GB" dirty="0"/>
          </a:p>
          <a:p>
            <a:r>
              <a:rPr lang="en-GB" dirty="0"/>
              <a:t>Its called the System Bus because it the main bus of the whole system. </a:t>
            </a:r>
          </a:p>
          <a:p>
            <a:endParaRPr lang="en-GB" dirty="0"/>
          </a:p>
          <a:p>
            <a:r>
              <a:rPr lang="en-GB" dirty="0"/>
              <a:t>The System Bus is actually 3 different buses. </a:t>
            </a:r>
          </a:p>
          <a:p>
            <a:endParaRPr lang="en-GB" dirty="0"/>
          </a:p>
          <a:p>
            <a:r>
              <a:rPr lang="en-GB" dirty="0"/>
              <a:t>1: Address Bus </a:t>
            </a:r>
          </a:p>
          <a:p>
            <a:r>
              <a:rPr lang="en-GB" dirty="0"/>
              <a:t>2: Data Bus </a:t>
            </a:r>
          </a:p>
          <a:p>
            <a:r>
              <a:rPr lang="en-GB" dirty="0"/>
              <a:t>3: Control Bus</a:t>
            </a:r>
          </a:p>
        </p:txBody>
      </p:sp>
      <p:grpSp>
        <p:nvGrpSpPr>
          <p:cNvPr id="14" name="Group 13"/>
          <p:cNvGrpSpPr/>
          <p:nvPr/>
        </p:nvGrpSpPr>
        <p:grpSpPr>
          <a:xfrm>
            <a:off x="6618513" y="922572"/>
            <a:ext cx="5377545" cy="3170457"/>
            <a:chOff x="4942115" y="922572"/>
            <a:chExt cx="7053944" cy="3956952"/>
          </a:xfrm>
        </p:grpSpPr>
        <p:sp>
          <p:nvSpPr>
            <p:cNvPr id="9" name="Rectangle 8"/>
            <p:cNvSpPr/>
            <p:nvPr/>
          </p:nvSpPr>
          <p:spPr>
            <a:xfrm>
              <a:off x="4942115" y="922574"/>
              <a:ext cx="3048000" cy="1461406"/>
            </a:xfrm>
            <a:prstGeom prst="rect">
              <a:avLst/>
            </a:prstGeom>
            <a:solidFill>
              <a:srgbClr val="ED36D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t>PROCESSOR</a:t>
              </a:r>
            </a:p>
          </p:txBody>
        </p:sp>
        <p:sp>
          <p:nvSpPr>
            <p:cNvPr id="10" name="Rectangle 9"/>
            <p:cNvSpPr/>
            <p:nvPr/>
          </p:nvSpPr>
          <p:spPr>
            <a:xfrm>
              <a:off x="8948059" y="922572"/>
              <a:ext cx="3048000" cy="1461406"/>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t>MEMORY</a:t>
              </a:r>
            </a:p>
          </p:txBody>
        </p:sp>
        <p:sp>
          <p:nvSpPr>
            <p:cNvPr id="11" name="Rectangle 10"/>
            <p:cNvSpPr/>
            <p:nvPr/>
          </p:nvSpPr>
          <p:spPr>
            <a:xfrm>
              <a:off x="8926289" y="3418118"/>
              <a:ext cx="3048000" cy="1461406"/>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INPUT / OUTPUT</a:t>
              </a:r>
            </a:p>
          </p:txBody>
        </p:sp>
        <p:cxnSp>
          <p:nvCxnSpPr>
            <p:cNvPr id="12" name="Elbow Connector 11"/>
            <p:cNvCxnSpPr>
              <a:stCxn id="11" idx="2"/>
              <a:endCxn id="13" idx="0"/>
            </p:cNvCxnSpPr>
            <p:nvPr/>
          </p:nvCxnSpPr>
          <p:spPr>
            <a:xfrm rot="16200000" flipH="1">
              <a:off x="7941133" y="908962"/>
              <a:ext cx="1034138" cy="3984174"/>
            </a:xfrm>
            <a:prstGeom prst="bentConnector3">
              <a:avLst>
                <a:gd name="adj1" fmla="val 50000"/>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11" idx="3"/>
              <a:endCxn id="12" idx="1"/>
            </p:cNvCxnSpPr>
            <p:nvPr/>
          </p:nvCxnSpPr>
          <p:spPr>
            <a:xfrm flipV="1">
              <a:off x="7990115" y="1653275"/>
              <a:ext cx="957944" cy="2"/>
            </a:xfrm>
            <a:prstGeom prst="line">
              <a:avLst/>
            </a:prstGeom>
            <a:ln w="762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6364085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2DF36-32F6-8247-9B41-0B1882397BC1}"/>
              </a:ext>
            </a:extLst>
          </p:cNvPr>
          <p:cNvSpPr>
            <a:spLocks noGrp="1"/>
          </p:cNvSpPr>
          <p:nvPr>
            <p:ph type="title"/>
          </p:nvPr>
        </p:nvSpPr>
        <p:spPr/>
        <p:txBody>
          <a:bodyPr>
            <a:normAutofit fontScale="90000"/>
          </a:bodyPr>
          <a:lstStyle/>
          <a:p>
            <a:r>
              <a:rPr lang="en-US" dirty="0"/>
              <a:t>Register Transfer Notation </a:t>
            </a:r>
          </a:p>
        </p:txBody>
      </p:sp>
      <p:sp>
        <p:nvSpPr>
          <p:cNvPr id="3" name="Content Placeholder 2">
            <a:extLst>
              <a:ext uri="{FF2B5EF4-FFF2-40B4-BE49-F238E27FC236}">
                <a16:creationId xmlns:a16="http://schemas.microsoft.com/office/drawing/2014/main" id="{61235493-3EBB-CE46-B16B-84B0D95CC8E5}"/>
              </a:ext>
            </a:extLst>
          </p:cNvPr>
          <p:cNvSpPr>
            <a:spLocks noGrp="1"/>
          </p:cNvSpPr>
          <p:nvPr>
            <p:ph idx="1"/>
          </p:nvPr>
        </p:nvSpPr>
        <p:spPr/>
        <p:txBody>
          <a:bodyPr>
            <a:normAutofit lnSpcReduction="10000"/>
          </a:bodyPr>
          <a:lstStyle/>
          <a:p>
            <a:r>
              <a:rPr lang="en-US" dirty="0"/>
              <a:t>This is real pointless, but Cambridge want it. </a:t>
            </a:r>
          </a:p>
          <a:p>
            <a:r>
              <a:rPr lang="en-US" dirty="0"/>
              <a:t>You should understand the order of the FEC. </a:t>
            </a:r>
          </a:p>
          <a:p>
            <a:r>
              <a:rPr lang="en-US" dirty="0"/>
              <a:t>But Cambridge want you to write it in a special way using Register Transfer Notation – RTN </a:t>
            </a:r>
          </a:p>
          <a:p>
            <a:endParaRPr lang="en-US" dirty="0"/>
          </a:p>
          <a:p>
            <a:r>
              <a:rPr lang="en-US" dirty="0"/>
              <a:t>But its simple enough to understand:</a:t>
            </a:r>
          </a:p>
          <a:p>
            <a:r>
              <a:rPr lang="en-US" dirty="0"/>
              <a:t>If something is in square brackets, [  ] , then it means we take the value from it. </a:t>
            </a:r>
          </a:p>
          <a:p>
            <a:endParaRPr lang="en-US" dirty="0"/>
          </a:p>
          <a:p>
            <a:r>
              <a:rPr lang="en-US" dirty="0"/>
              <a:t>Batman </a:t>
            </a:r>
            <a:r>
              <a:rPr lang="en-US" dirty="0">
                <a:sym typeface="Wingdings" pitchFamily="2" charset="2"/>
              </a:rPr>
              <a:t> [Amar]</a:t>
            </a:r>
            <a:br>
              <a:rPr lang="en-US" dirty="0">
                <a:sym typeface="Wingdings" pitchFamily="2" charset="2"/>
              </a:rPr>
            </a:br>
            <a:br>
              <a:rPr lang="en-US" dirty="0">
                <a:sym typeface="Wingdings" pitchFamily="2" charset="2"/>
              </a:rPr>
            </a:br>
            <a:r>
              <a:rPr lang="en-US" dirty="0">
                <a:sym typeface="Wingdings" pitchFamily="2" charset="2"/>
              </a:rPr>
              <a:t>So here we are giving Batman the value from Amar</a:t>
            </a:r>
            <a:endParaRPr lang="en-US" dirty="0"/>
          </a:p>
          <a:p>
            <a:endParaRPr lang="en-US" dirty="0"/>
          </a:p>
          <a:p>
            <a:r>
              <a:rPr lang="en-US" dirty="0"/>
              <a:t> </a:t>
            </a:r>
          </a:p>
        </p:txBody>
      </p:sp>
    </p:spTree>
    <p:extLst>
      <p:ext uri="{BB962C8B-B14F-4D97-AF65-F5344CB8AC3E}">
        <p14:creationId xmlns:p14="http://schemas.microsoft.com/office/powerpoint/2010/main" val="40001080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DAF13-1230-464B-83C4-7AECC5EF7B6A}"/>
              </a:ext>
            </a:extLst>
          </p:cNvPr>
          <p:cNvSpPr>
            <a:spLocks noGrp="1"/>
          </p:cNvSpPr>
          <p:nvPr>
            <p:ph type="title"/>
          </p:nvPr>
        </p:nvSpPr>
        <p:spPr/>
        <p:txBody>
          <a:bodyPr>
            <a:normAutofit fontScale="90000"/>
          </a:bodyPr>
          <a:lstStyle/>
          <a:p>
            <a:r>
              <a:rPr lang="en-US" dirty="0"/>
              <a:t>Task</a:t>
            </a:r>
          </a:p>
        </p:txBody>
      </p:sp>
      <p:sp>
        <p:nvSpPr>
          <p:cNvPr id="3" name="Content Placeholder 2">
            <a:extLst>
              <a:ext uri="{FF2B5EF4-FFF2-40B4-BE49-F238E27FC236}">
                <a16:creationId xmlns:a16="http://schemas.microsoft.com/office/drawing/2014/main" id="{1E8C4DC4-BAB7-724E-BC10-1D01E76E0B5F}"/>
              </a:ext>
            </a:extLst>
          </p:cNvPr>
          <p:cNvSpPr>
            <a:spLocks noGrp="1"/>
          </p:cNvSpPr>
          <p:nvPr>
            <p:ph idx="1"/>
          </p:nvPr>
        </p:nvSpPr>
        <p:spPr/>
        <p:txBody>
          <a:bodyPr/>
          <a:lstStyle/>
          <a:p>
            <a:r>
              <a:rPr lang="en-US" dirty="0"/>
              <a:t>Put in the correct order. </a:t>
            </a:r>
            <a:br>
              <a:rPr lang="en-US" dirty="0"/>
            </a:br>
            <a:r>
              <a:rPr lang="en-US" dirty="0"/>
              <a:t>Note that because we are using REGISTER transfer Notation, we only care about the REGISTERS. </a:t>
            </a:r>
            <a:br>
              <a:rPr lang="en-US" dirty="0"/>
            </a:br>
            <a:r>
              <a:rPr lang="en-US" dirty="0"/>
              <a:t>THIS IS NOT THE FULL FETCH EXECUTE CYCLE but only the REGISTERS </a:t>
            </a:r>
          </a:p>
          <a:p>
            <a:endParaRPr lang="en-US" dirty="0"/>
          </a:p>
          <a:p>
            <a:endParaRPr lang="en-US" dirty="0"/>
          </a:p>
        </p:txBody>
      </p:sp>
      <p:sp>
        <p:nvSpPr>
          <p:cNvPr id="5" name="Rounded Rectangle 4">
            <a:extLst>
              <a:ext uri="{FF2B5EF4-FFF2-40B4-BE49-F238E27FC236}">
                <a16:creationId xmlns:a16="http://schemas.microsoft.com/office/drawing/2014/main" id="{43EC377A-CC89-D942-BC80-8740F75E13D3}"/>
              </a:ext>
            </a:extLst>
          </p:cNvPr>
          <p:cNvSpPr/>
          <p:nvPr/>
        </p:nvSpPr>
        <p:spPr>
          <a:xfrm>
            <a:off x="4903075" y="4078014"/>
            <a:ext cx="3799489" cy="662152"/>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MAR </a:t>
            </a:r>
            <a:r>
              <a:rPr lang="en-US" dirty="0">
                <a:sym typeface="Wingdings" pitchFamily="2" charset="2"/>
              </a:rPr>
              <a:t> [PC]</a:t>
            </a:r>
            <a:endParaRPr lang="en-US" dirty="0"/>
          </a:p>
        </p:txBody>
      </p:sp>
      <p:sp>
        <p:nvSpPr>
          <p:cNvPr id="6" name="Rounded Rectangle 5">
            <a:extLst>
              <a:ext uri="{FF2B5EF4-FFF2-40B4-BE49-F238E27FC236}">
                <a16:creationId xmlns:a16="http://schemas.microsoft.com/office/drawing/2014/main" id="{F22286D7-027E-D24D-9C7A-962415C59ADB}"/>
              </a:ext>
            </a:extLst>
          </p:cNvPr>
          <p:cNvSpPr/>
          <p:nvPr/>
        </p:nvSpPr>
        <p:spPr>
          <a:xfrm>
            <a:off x="6668815" y="2811662"/>
            <a:ext cx="3799489" cy="662152"/>
          </a:xfrm>
          <a:prstGeom prst="roundRect">
            <a:avLst/>
          </a:prstGeom>
          <a:solidFill>
            <a:srgbClr val="9437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MDR </a:t>
            </a:r>
            <a:r>
              <a:rPr lang="en-US" dirty="0">
                <a:sym typeface="Wingdings" pitchFamily="2" charset="2"/>
              </a:rPr>
              <a:t> [Memory]</a:t>
            </a:r>
            <a:endParaRPr lang="en-US" dirty="0"/>
          </a:p>
        </p:txBody>
      </p:sp>
      <p:sp>
        <p:nvSpPr>
          <p:cNvPr id="7" name="Rounded Rectangle 6">
            <a:extLst>
              <a:ext uri="{FF2B5EF4-FFF2-40B4-BE49-F238E27FC236}">
                <a16:creationId xmlns:a16="http://schemas.microsoft.com/office/drawing/2014/main" id="{5D4CDB2A-4596-1645-8DB9-56B0CD05F6EF}"/>
              </a:ext>
            </a:extLst>
          </p:cNvPr>
          <p:cNvSpPr/>
          <p:nvPr/>
        </p:nvSpPr>
        <p:spPr>
          <a:xfrm>
            <a:off x="126124" y="4240923"/>
            <a:ext cx="3799489" cy="662152"/>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CIR </a:t>
            </a:r>
            <a:r>
              <a:rPr lang="en-US" dirty="0">
                <a:solidFill>
                  <a:schemeClr val="tx1"/>
                </a:solidFill>
                <a:sym typeface="Wingdings" pitchFamily="2" charset="2"/>
              </a:rPr>
              <a:t> [MDR]</a:t>
            </a:r>
            <a:endParaRPr lang="en-US" dirty="0">
              <a:solidFill>
                <a:schemeClr val="tx1"/>
              </a:solidFill>
            </a:endParaRPr>
          </a:p>
        </p:txBody>
      </p:sp>
      <p:sp>
        <p:nvSpPr>
          <p:cNvPr id="8" name="Rounded Rectangle 7">
            <a:extLst>
              <a:ext uri="{FF2B5EF4-FFF2-40B4-BE49-F238E27FC236}">
                <a16:creationId xmlns:a16="http://schemas.microsoft.com/office/drawing/2014/main" id="{2105B554-5EE5-F240-8593-571393B5B37B}"/>
              </a:ext>
            </a:extLst>
          </p:cNvPr>
          <p:cNvSpPr/>
          <p:nvPr/>
        </p:nvSpPr>
        <p:spPr>
          <a:xfrm>
            <a:off x="7220606" y="5557343"/>
            <a:ext cx="3799489" cy="662152"/>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PC </a:t>
            </a:r>
            <a:r>
              <a:rPr lang="en-US" dirty="0">
                <a:sym typeface="Wingdings" pitchFamily="2" charset="2"/>
              </a:rPr>
              <a:t> [PC] + 1</a:t>
            </a:r>
            <a:endParaRPr lang="en-US" dirty="0"/>
          </a:p>
        </p:txBody>
      </p:sp>
      <p:sp>
        <p:nvSpPr>
          <p:cNvPr id="9" name="Rounded Rectangle 8">
            <a:extLst>
              <a:ext uri="{FF2B5EF4-FFF2-40B4-BE49-F238E27FC236}">
                <a16:creationId xmlns:a16="http://schemas.microsoft.com/office/drawing/2014/main" id="{556AB2C0-3739-C84C-9F3E-CB1FDCDF97FD}"/>
              </a:ext>
            </a:extLst>
          </p:cNvPr>
          <p:cNvSpPr/>
          <p:nvPr/>
        </p:nvSpPr>
        <p:spPr>
          <a:xfrm>
            <a:off x="126124" y="2669628"/>
            <a:ext cx="3799489" cy="662152"/>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[CIR] Decode and Execute</a:t>
            </a:r>
          </a:p>
        </p:txBody>
      </p:sp>
    </p:spTree>
    <p:extLst>
      <p:ext uri="{BB962C8B-B14F-4D97-AF65-F5344CB8AC3E}">
        <p14:creationId xmlns:p14="http://schemas.microsoft.com/office/powerpoint/2010/main" val="90113040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DAF13-1230-464B-83C4-7AECC5EF7B6A}"/>
              </a:ext>
            </a:extLst>
          </p:cNvPr>
          <p:cNvSpPr>
            <a:spLocks noGrp="1"/>
          </p:cNvSpPr>
          <p:nvPr>
            <p:ph type="title"/>
          </p:nvPr>
        </p:nvSpPr>
        <p:spPr/>
        <p:txBody>
          <a:bodyPr>
            <a:normAutofit fontScale="90000"/>
          </a:bodyPr>
          <a:lstStyle/>
          <a:p>
            <a:r>
              <a:rPr lang="en-US" dirty="0"/>
              <a:t>Answers</a:t>
            </a:r>
          </a:p>
        </p:txBody>
      </p:sp>
      <p:sp>
        <p:nvSpPr>
          <p:cNvPr id="3" name="Content Placeholder 2">
            <a:extLst>
              <a:ext uri="{FF2B5EF4-FFF2-40B4-BE49-F238E27FC236}">
                <a16:creationId xmlns:a16="http://schemas.microsoft.com/office/drawing/2014/main" id="{1E8C4DC4-BAB7-724E-BC10-1D01E76E0B5F}"/>
              </a:ext>
            </a:extLst>
          </p:cNvPr>
          <p:cNvSpPr>
            <a:spLocks noGrp="1"/>
          </p:cNvSpPr>
          <p:nvPr>
            <p:ph idx="1"/>
          </p:nvPr>
        </p:nvSpPr>
        <p:spPr/>
        <p:txBody>
          <a:bodyPr/>
          <a:lstStyle/>
          <a:p>
            <a:r>
              <a:rPr lang="en-US" dirty="0"/>
              <a:t>Note that because we are using REGISTER transfer Notation, we only care about the REGISTERS. </a:t>
            </a:r>
            <a:br>
              <a:rPr lang="en-US" dirty="0"/>
            </a:br>
            <a:r>
              <a:rPr lang="en-US" dirty="0"/>
              <a:t>THIS IS NOT THE FULL FETCH EXECUTE CYCLE but only the REGISTERS </a:t>
            </a:r>
          </a:p>
          <a:p>
            <a:endParaRPr lang="en-US" dirty="0"/>
          </a:p>
          <a:p>
            <a:endParaRPr lang="en-US" dirty="0"/>
          </a:p>
        </p:txBody>
      </p:sp>
      <p:sp>
        <p:nvSpPr>
          <p:cNvPr id="5" name="Rounded Rectangle 4">
            <a:extLst>
              <a:ext uri="{FF2B5EF4-FFF2-40B4-BE49-F238E27FC236}">
                <a16:creationId xmlns:a16="http://schemas.microsoft.com/office/drawing/2014/main" id="{43EC377A-CC89-D942-BC80-8740F75E13D3}"/>
              </a:ext>
            </a:extLst>
          </p:cNvPr>
          <p:cNvSpPr/>
          <p:nvPr/>
        </p:nvSpPr>
        <p:spPr>
          <a:xfrm>
            <a:off x="126124" y="2638095"/>
            <a:ext cx="3799489" cy="662152"/>
          </a:xfrm>
          <a:prstGeom prst="roundRect">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MAR </a:t>
            </a:r>
            <a:r>
              <a:rPr lang="en-US" dirty="0">
                <a:sym typeface="Wingdings" pitchFamily="2" charset="2"/>
              </a:rPr>
              <a:t> [PC]</a:t>
            </a:r>
            <a:endParaRPr lang="en-US" dirty="0"/>
          </a:p>
        </p:txBody>
      </p:sp>
      <p:sp>
        <p:nvSpPr>
          <p:cNvPr id="6" name="Rounded Rectangle 5">
            <a:extLst>
              <a:ext uri="{FF2B5EF4-FFF2-40B4-BE49-F238E27FC236}">
                <a16:creationId xmlns:a16="http://schemas.microsoft.com/office/drawing/2014/main" id="{F22286D7-027E-D24D-9C7A-962415C59ADB}"/>
              </a:ext>
            </a:extLst>
          </p:cNvPr>
          <p:cNvSpPr/>
          <p:nvPr/>
        </p:nvSpPr>
        <p:spPr>
          <a:xfrm>
            <a:off x="126125" y="3415862"/>
            <a:ext cx="3799489" cy="662152"/>
          </a:xfrm>
          <a:prstGeom prst="roundRect">
            <a:avLst/>
          </a:prstGeom>
          <a:solidFill>
            <a:srgbClr val="9437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MDR </a:t>
            </a:r>
            <a:r>
              <a:rPr lang="en-US" dirty="0">
                <a:sym typeface="Wingdings" pitchFamily="2" charset="2"/>
              </a:rPr>
              <a:t> [Memory]</a:t>
            </a:r>
            <a:endParaRPr lang="en-US" dirty="0"/>
          </a:p>
        </p:txBody>
      </p:sp>
      <p:sp>
        <p:nvSpPr>
          <p:cNvPr id="7" name="Rounded Rectangle 6">
            <a:extLst>
              <a:ext uri="{FF2B5EF4-FFF2-40B4-BE49-F238E27FC236}">
                <a16:creationId xmlns:a16="http://schemas.microsoft.com/office/drawing/2014/main" id="{5D4CDB2A-4596-1645-8DB9-56B0CD05F6EF}"/>
              </a:ext>
            </a:extLst>
          </p:cNvPr>
          <p:cNvSpPr/>
          <p:nvPr/>
        </p:nvSpPr>
        <p:spPr>
          <a:xfrm>
            <a:off x="126124" y="4240923"/>
            <a:ext cx="3799489" cy="662152"/>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CIR </a:t>
            </a:r>
            <a:r>
              <a:rPr lang="en-US" dirty="0">
                <a:solidFill>
                  <a:schemeClr val="tx1"/>
                </a:solidFill>
                <a:sym typeface="Wingdings" pitchFamily="2" charset="2"/>
              </a:rPr>
              <a:t> [MDR]</a:t>
            </a:r>
            <a:endParaRPr lang="en-US" dirty="0">
              <a:solidFill>
                <a:schemeClr val="tx1"/>
              </a:solidFill>
            </a:endParaRPr>
          </a:p>
        </p:txBody>
      </p:sp>
      <p:sp>
        <p:nvSpPr>
          <p:cNvPr id="8" name="Rounded Rectangle 7">
            <a:extLst>
              <a:ext uri="{FF2B5EF4-FFF2-40B4-BE49-F238E27FC236}">
                <a16:creationId xmlns:a16="http://schemas.microsoft.com/office/drawing/2014/main" id="{2105B554-5EE5-F240-8593-571393B5B37B}"/>
              </a:ext>
            </a:extLst>
          </p:cNvPr>
          <p:cNvSpPr/>
          <p:nvPr/>
        </p:nvSpPr>
        <p:spPr>
          <a:xfrm>
            <a:off x="126124" y="5018690"/>
            <a:ext cx="3799489" cy="662152"/>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PC </a:t>
            </a:r>
            <a:r>
              <a:rPr lang="en-US" dirty="0">
                <a:sym typeface="Wingdings" pitchFamily="2" charset="2"/>
              </a:rPr>
              <a:t> [PC] + 1</a:t>
            </a:r>
            <a:endParaRPr lang="en-US" dirty="0"/>
          </a:p>
        </p:txBody>
      </p:sp>
      <p:sp>
        <p:nvSpPr>
          <p:cNvPr id="9" name="Rounded Rectangle 8">
            <a:extLst>
              <a:ext uri="{FF2B5EF4-FFF2-40B4-BE49-F238E27FC236}">
                <a16:creationId xmlns:a16="http://schemas.microsoft.com/office/drawing/2014/main" id="{556AB2C0-3739-C84C-9F3E-CB1FDCDF97FD}"/>
              </a:ext>
            </a:extLst>
          </p:cNvPr>
          <p:cNvSpPr/>
          <p:nvPr/>
        </p:nvSpPr>
        <p:spPr>
          <a:xfrm>
            <a:off x="126123" y="5843751"/>
            <a:ext cx="3799489" cy="662152"/>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[CIR] Decode and Execute</a:t>
            </a:r>
          </a:p>
        </p:txBody>
      </p:sp>
    </p:spTree>
    <p:extLst>
      <p:ext uri="{BB962C8B-B14F-4D97-AF65-F5344CB8AC3E}">
        <p14:creationId xmlns:p14="http://schemas.microsoft.com/office/powerpoint/2010/main" val="15407939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194CB-A498-7442-9A13-E4A1268C4D13}"/>
              </a:ext>
            </a:extLst>
          </p:cNvPr>
          <p:cNvSpPr>
            <a:spLocks noGrp="1"/>
          </p:cNvSpPr>
          <p:nvPr>
            <p:ph type="title"/>
          </p:nvPr>
        </p:nvSpPr>
        <p:spPr/>
        <p:txBody>
          <a:bodyPr>
            <a:normAutofit fontScale="90000"/>
          </a:bodyPr>
          <a:lstStyle/>
          <a:p>
            <a:r>
              <a:rPr lang="en-US" dirty="0"/>
              <a:t>Today</a:t>
            </a:r>
          </a:p>
        </p:txBody>
      </p:sp>
      <p:sp>
        <p:nvSpPr>
          <p:cNvPr id="3" name="Content Placeholder 2">
            <a:extLst>
              <a:ext uri="{FF2B5EF4-FFF2-40B4-BE49-F238E27FC236}">
                <a16:creationId xmlns:a16="http://schemas.microsoft.com/office/drawing/2014/main" id="{6C0C54B5-2B9E-6B49-994D-0927435F6E2B}"/>
              </a:ext>
            </a:extLst>
          </p:cNvPr>
          <p:cNvSpPr>
            <a:spLocks noGrp="1"/>
          </p:cNvSpPr>
          <p:nvPr>
            <p:ph idx="1"/>
          </p:nvPr>
        </p:nvSpPr>
        <p:spPr>
          <a:solidFill>
            <a:schemeClr val="accent2"/>
          </a:solidFill>
        </p:spPr>
        <p:txBody>
          <a:bodyPr/>
          <a:lstStyle/>
          <a:p>
            <a:r>
              <a:rPr lang="en-GB" dirty="0"/>
              <a:t>8. Show understanding of the purpose of interrupts </a:t>
            </a:r>
          </a:p>
          <a:p>
            <a:endParaRPr lang="en-US" dirty="0"/>
          </a:p>
          <a:p>
            <a:endParaRPr lang="en-US" dirty="0"/>
          </a:p>
          <a:p>
            <a:endParaRPr lang="en-US" dirty="0"/>
          </a:p>
          <a:p>
            <a:r>
              <a:rPr lang="en-US" dirty="0"/>
              <a:t>Understand: What is an interrupt?</a:t>
            </a:r>
          </a:p>
          <a:p>
            <a:endParaRPr lang="en-US" dirty="0"/>
          </a:p>
          <a:p>
            <a:r>
              <a:rPr lang="en-US" dirty="0"/>
              <a:t>Able: Describe why we need them</a:t>
            </a:r>
          </a:p>
          <a:p>
            <a:endParaRPr lang="en-US" dirty="0"/>
          </a:p>
          <a:p>
            <a:r>
              <a:rPr lang="en-US" dirty="0"/>
              <a:t>Answer: How does the ISR handle them?</a:t>
            </a:r>
          </a:p>
        </p:txBody>
      </p:sp>
    </p:spTree>
    <p:extLst>
      <p:ext uri="{BB962C8B-B14F-4D97-AF65-F5344CB8AC3E}">
        <p14:creationId xmlns:p14="http://schemas.microsoft.com/office/powerpoint/2010/main" val="260485373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66066-9100-5F42-9BA3-E6B318784110}"/>
              </a:ext>
            </a:extLst>
          </p:cNvPr>
          <p:cNvSpPr>
            <a:spLocks noGrp="1"/>
          </p:cNvSpPr>
          <p:nvPr>
            <p:ph type="title"/>
          </p:nvPr>
        </p:nvSpPr>
        <p:spPr/>
        <p:txBody>
          <a:bodyPr>
            <a:normAutofit fontScale="90000"/>
          </a:bodyPr>
          <a:lstStyle/>
          <a:p>
            <a:r>
              <a:rPr lang="en-US" dirty="0"/>
              <a:t>Interrupts</a:t>
            </a:r>
          </a:p>
        </p:txBody>
      </p:sp>
      <p:sp>
        <p:nvSpPr>
          <p:cNvPr id="3" name="Content Placeholder 2">
            <a:extLst>
              <a:ext uri="{FF2B5EF4-FFF2-40B4-BE49-F238E27FC236}">
                <a16:creationId xmlns:a16="http://schemas.microsoft.com/office/drawing/2014/main" id="{C2ED4C33-7711-DE46-BC79-8794AC83F432}"/>
              </a:ext>
            </a:extLst>
          </p:cNvPr>
          <p:cNvSpPr>
            <a:spLocks noGrp="1"/>
          </p:cNvSpPr>
          <p:nvPr>
            <p:ph idx="1"/>
          </p:nvPr>
        </p:nvSpPr>
        <p:spPr/>
        <p:txBody>
          <a:bodyPr/>
          <a:lstStyle/>
          <a:p>
            <a:r>
              <a:rPr lang="en-US" dirty="0"/>
              <a:t>Okay, you know Von Neumann, you know what affects the speed and you even know FEC. </a:t>
            </a:r>
          </a:p>
          <a:p>
            <a:endParaRPr lang="en-US" dirty="0"/>
          </a:p>
          <a:p>
            <a:r>
              <a:rPr lang="en-US" dirty="0"/>
              <a:t>Last thing….</a:t>
            </a:r>
          </a:p>
          <a:p>
            <a:endParaRPr lang="en-US" dirty="0"/>
          </a:p>
          <a:p>
            <a:r>
              <a:rPr lang="en-US" dirty="0"/>
              <a:t>What happens if your computer is busy doing the FEC but you want it to stop and do something more important instead? Can it??</a:t>
            </a:r>
          </a:p>
          <a:p>
            <a:endParaRPr lang="en-US" dirty="0"/>
          </a:p>
          <a:p>
            <a:r>
              <a:rPr lang="en-US" dirty="0"/>
              <a:t>Yes, of course. This is called an interrupt</a:t>
            </a:r>
          </a:p>
          <a:p>
            <a:endParaRPr lang="en-US" dirty="0"/>
          </a:p>
          <a:p>
            <a:r>
              <a:rPr lang="en-US" dirty="0"/>
              <a:t>Interrupt = When you stop FEC to do something more important</a:t>
            </a:r>
          </a:p>
        </p:txBody>
      </p:sp>
    </p:spTree>
    <p:extLst>
      <p:ext uri="{BB962C8B-B14F-4D97-AF65-F5344CB8AC3E}">
        <p14:creationId xmlns:p14="http://schemas.microsoft.com/office/powerpoint/2010/main" val="170495951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98F2B-D374-5546-AF91-EC5ED7237D7A}"/>
              </a:ext>
            </a:extLst>
          </p:cNvPr>
          <p:cNvSpPr>
            <a:spLocks noGrp="1"/>
          </p:cNvSpPr>
          <p:nvPr>
            <p:ph type="title"/>
          </p:nvPr>
        </p:nvSpPr>
        <p:spPr/>
        <p:txBody>
          <a:bodyPr>
            <a:normAutofit fontScale="90000"/>
          </a:bodyPr>
          <a:lstStyle/>
          <a:p>
            <a:r>
              <a:rPr lang="en-US" dirty="0"/>
              <a:t>What are the causes?</a:t>
            </a:r>
          </a:p>
        </p:txBody>
      </p:sp>
      <p:sp>
        <p:nvSpPr>
          <p:cNvPr id="3" name="Content Placeholder 2">
            <a:extLst>
              <a:ext uri="{FF2B5EF4-FFF2-40B4-BE49-F238E27FC236}">
                <a16:creationId xmlns:a16="http://schemas.microsoft.com/office/drawing/2014/main" id="{57AA7675-8D29-994A-93A1-6A43A6F0F74C}"/>
              </a:ext>
            </a:extLst>
          </p:cNvPr>
          <p:cNvSpPr>
            <a:spLocks noGrp="1"/>
          </p:cNvSpPr>
          <p:nvPr>
            <p:ph idx="1"/>
          </p:nvPr>
        </p:nvSpPr>
        <p:spPr/>
        <p:txBody>
          <a:bodyPr>
            <a:normAutofit fontScale="92500" lnSpcReduction="10000"/>
          </a:bodyPr>
          <a:lstStyle/>
          <a:p>
            <a:r>
              <a:rPr lang="en-US" dirty="0"/>
              <a:t>We said interrupts are when something more important needs to happen. But what are these somethings?</a:t>
            </a:r>
          </a:p>
          <a:p>
            <a:endParaRPr lang="en-US" dirty="0"/>
          </a:p>
          <a:p>
            <a:pPr marL="514350" indent="-514350">
              <a:buAutoNum type="arabicPeriod"/>
            </a:pPr>
            <a:r>
              <a:rPr lang="en-US" dirty="0"/>
              <a:t>Hardware interrupts </a:t>
            </a:r>
          </a:p>
          <a:p>
            <a:r>
              <a:rPr lang="en-US" dirty="0"/>
              <a:t>This is when a signal from hardware is given to interrupt the current process. </a:t>
            </a:r>
          </a:p>
          <a:p>
            <a:r>
              <a:rPr lang="en-US" dirty="0"/>
              <a:t>An example is if you press the Escape key when running code or the Mute key when listening to audio </a:t>
            </a:r>
          </a:p>
          <a:p>
            <a:endParaRPr lang="en-US" dirty="0"/>
          </a:p>
          <a:p>
            <a:r>
              <a:rPr lang="en-US" dirty="0"/>
              <a:t>2. Software interrupts </a:t>
            </a:r>
          </a:p>
          <a:p>
            <a:r>
              <a:rPr lang="en-US" dirty="0"/>
              <a:t>This is when software decides there is to be an interrupt. There are two main types of software interrupt</a:t>
            </a:r>
          </a:p>
          <a:p>
            <a:pPr marL="971550" lvl="1" indent="-514350">
              <a:buFont typeface="+mj-lt"/>
              <a:buAutoNum type="alphaLcPeriod"/>
            </a:pPr>
            <a:r>
              <a:rPr lang="en-US" dirty="0"/>
              <a:t>Normal Interrupt </a:t>
            </a:r>
          </a:p>
          <a:p>
            <a:pPr lvl="1"/>
            <a:r>
              <a:rPr lang="en-US" dirty="0"/>
              <a:t>This is when an instruction in the code says there should be an interrupt</a:t>
            </a:r>
            <a:br>
              <a:rPr lang="en-US" dirty="0"/>
            </a:br>
            <a:endParaRPr lang="en-US" dirty="0"/>
          </a:p>
          <a:p>
            <a:pPr marL="971550" lvl="1" indent="-514350">
              <a:buFont typeface="+mj-lt"/>
              <a:buAutoNum type="alphaLcPeriod" startAt="2"/>
            </a:pPr>
            <a:r>
              <a:rPr lang="en-US" dirty="0"/>
              <a:t>Exception</a:t>
            </a:r>
          </a:p>
          <a:p>
            <a:pPr lvl="1"/>
            <a:r>
              <a:rPr lang="en-US" dirty="0"/>
              <a:t>This is when the interrupt is unplanned and an error happened. </a:t>
            </a:r>
          </a:p>
        </p:txBody>
      </p:sp>
    </p:spTree>
    <p:extLst>
      <p:ext uri="{BB962C8B-B14F-4D97-AF65-F5344CB8AC3E}">
        <p14:creationId xmlns:p14="http://schemas.microsoft.com/office/powerpoint/2010/main" val="89735676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7505B-8C0C-9D4F-B121-593DBC96DCEE}"/>
              </a:ext>
            </a:extLst>
          </p:cNvPr>
          <p:cNvSpPr>
            <a:spLocks noGrp="1"/>
          </p:cNvSpPr>
          <p:nvPr>
            <p:ph type="title"/>
          </p:nvPr>
        </p:nvSpPr>
        <p:spPr/>
        <p:txBody>
          <a:bodyPr>
            <a:normAutofit fontScale="90000"/>
          </a:bodyPr>
          <a:lstStyle/>
          <a:p>
            <a:r>
              <a:rPr lang="en-US" dirty="0"/>
              <a:t>Some more</a:t>
            </a:r>
          </a:p>
        </p:txBody>
      </p:sp>
      <p:sp>
        <p:nvSpPr>
          <p:cNvPr id="3" name="Content Placeholder 2">
            <a:extLst>
              <a:ext uri="{FF2B5EF4-FFF2-40B4-BE49-F238E27FC236}">
                <a16:creationId xmlns:a16="http://schemas.microsoft.com/office/drawing/2014/main" id="{496211D4-9F49-CB49-BA26-771B3EFDE476}"/>
              </a:ext>
            </a:extLst>
          </p:cNvPr>
          <p:cNvSpPr>
            <a:spLocks noGrp="1"/>
          </p:cNvSpPr>
          <p:nvPr>
            <p:ph idx="1"/>
          </p:nvPr>
        </p:nvSpPr>
        <p:spPr/>
        <p:txBody>
          <a:bodyPr/>
          <a:lstStyle/>
          <a:p>
            <a:r>
              <a:rPr lang="en-US" dirty="0"/>
              <a:t>Timer Interrupts </a:t>
            </a:r>
          </a:p>
          <a:p>
            <a:r>
              <a:rPr lang="en-US" dirty="0"/>
              <a:t>Always happens at a certain time. Example to refresh your display screen </a:t>
            </a:r>
          </a:p>
          <a:p>
            <a:endParaRPr lang="en-US" dirty="0"/>
          </a:p>
          <a:p>
            <a:r>
              <a:rPr lang="en-US" dirty="0"/>
              <a:t>Input/Output interrupts </a:t>
            </a:r>
          </a:p>
          <a:p>
            <a:r>
              <a:rPr lang="en-US" dirty="0"/>
              <a:t>Most common, you press a key on the keyboard, it sends a signal to the CPU, the CPU stops what it’s doing and does what you pressed then returns to what it was doing before. </a:t>
            </a:r>
          </a:p>
        </p:txBody>
      </p:sp>
    </p:spTree>
    <p:extLst>
      <p:ext uri="{BB962C8B-B14F-4D97-AF65-F5344CB8AC3E}">
        <p14:creationId xmlns:p14="http://schemas.microsoft.com/office/powerpoint/2010/main" val="292718876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4941F-D8FC-A34E-95D5-057B00B4F44D}"/>
              </a:ext>
            </a:extLst>
          </p:cNvPr>
          <p:cNvSpPr>
            <a:spLocks noGrp="1"/>
          </p:cNvSpPr>
          <p:nvPr>
            <p:ph type="title"/>
          </p:nvPr>
        </p:nvSpPr>
        <p:spPr/>
        <p:txBody>
          <a:bodyPr>
            <a:normAutofit fontScale="90000"/>
          </a:bodyPr>
          <a:lstStyle/>
          <a:p>
            <a:r>
              <a:rPr lang="en-US" dirty="0"/>
              <a:t>More registers </a:t>
            </a:r>
          </a:p>
        </p:txBody>
      </p:sp>
      <p:sp>
        <p:nvSpPr>
          <p:cNvPr id="3" name="Content Placeholder 2">
            <a:extLst>
              <a:ext uri="{FF2B5EF4-FFF2-40B4-BE49-F238E27FC236}">
                <a16:creationId xmlns:a16="http://schemas.microsoft.com/office/drawing/2014/main" id="{DBA650FF-1454-C24D-8647-1AE7B3FA89C1}"/>
              </a:ext>
            </a:extLst>
          </p:cNvPr>
          <p:cNvSpPr>
            <a:spLocks noGrp="1"/>
          </p:cNvSpPr>
          <p:nvPr>
            <p:ph idx="1"/>
          </p:nvPr>
        </p:nvSpPr>
        <p:spPr/>
        <p:txBody>
          <a:bodyPr/>
          <a:lstStyle/>
          <a:p>
            <a:r>
              <a:rPr lang="en-US" dirty="0"/>
              <a:t>Okay so an interrupt just happened…..what actually occurs?</a:t>
            </a:r>
          </a:p>
          <a:p>
            <a:endParaRPr lang="en-US" dirty="0"/>
          </a:p>
          <a:p>
            <a:r>
              <a:rPr lang="en-US" dirty="0"/>
              <a:t>Well first we need to know another register inside the CPU</a:t>
            </a:r>
          </a:p>
          <a:p>
            <a:endParaRPr lang="en-US" dirty="0"/>
          </a:p>
          <a:p>
            <a:r>
              <a:rPr lang="en-US" dirty="0"/>
              <a:t>The Interrupt Register (IR) </a:t>
            </a:r>
          </a:p>
          <a:p>
            <a:endParaRPr lang="en-US" dirty="0"/>
          </a:p>
          <a:p>
            <a:r>
              <a:rPr lang="en-US" dirty="0"/>
              <a:t>Most of the time this register will be all 0’s to signal that there is no interrupt</a:t>
            </a:r>
          </a:p>
        </p:txBody>
      </p:sp>
      <p:graphicFrame>
        <p:nvGraphicFramePr>
          <p:cNvPr id="4" name="Table 3">
            <a:extLst>
              <a:ext uri="{FF2B5EF4-FFF2-40B4-BE49-F238E27FC236}">
                <a16:creationId xmlns:a16="http://schemas.microsoft.com/office/drawing/2014/main" id="{7CCED75A-3FF8-7445-A927-5DD97E257E85}"/>
              </a:ext>
            </a:extLst>
          </p:cNvPr>
          <p:cNvGraphicFramePr>
            <a:graphicFrameLocks noGrp="1"/>
          </p:cNvGraphicFramePr>
          <p:nvPr>
            <p:extLst>
              <p:ext uri="{D42A27DB-BD31-4B8C-83A1-F6EECF244321}">
                <p14:modId xmlns:p14="http://schemas.microsoft.com/office/powerpoint/2010/main" val="2332516868"/>
              </p:ext>
            </p:extLst>
          </p:nvPr>
        </p:nvGraphicFramePr>
        <p:xfrm>
          <a:off x="1240693" y="4852051"/>
          <a:ext cx="8128000" cy="11582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4377746"/>
                    </a:ext>
                  </a:extLst>
                </a:gridCol>
                <a:gridCol w="2032000">
                  <a:extLst>
                    <a:ext uri="{9D8B030D-6E8A-4147-A177-3AD203B41FA5}">
                      <a16:colId xmlns:a16="http://schemas.microsoft.com/office/drawing/2014/main" val="4101423195"/>
                    </a:ext>
                  </a:extLst>
                </a:gridCol>
                <a:gridCol w="2032000">
                  <a:extLst>
                    <a:ext uri="{9D8B030D-6E8A-4147-A177-3AD203B41FA5}">
                      <a16:colId xmlns:a16="http://schemas.microsoft.com/office/drawing/2014/main" val="4165527850"/>
                    </a:ext>
                  </a:extLst>
                </a:gridCol>
                <a:gridCol w="2032000">
                  <a:extLst>
                    <a:ext uri="{9D8B030D-6E8A-4147-A177-3AD203B41FA5}">
                      <a16:colId xmlns:a16="http://schemas.microsoft.com/office/drawing/2014/main" val="1419220784"/>
                    </a:ext>
                  </a:extLst>
                </a:gridCol>
              </a:tblGrid>
              <a:tr h="370840">
                <a:tc>
                  <a:txBody>
                    <a:bodyPr/>
                    <a:lstStyle/>
                    <a:p>
                      <a:pPr algn="ctr"/>
                      <a:r>
                        <a:rPr lang="en-US" sz="3200" dirty="0"/>
                        <a:t>Software</a:t>
                      </a:r>
                    </a:p>
                  </a:txBody>
                  <a:tcPr/>
                </a:tc>
                <a:tc>
                  <a:txBody>
                    <a:bodyPr/>
                    <a:lstStyle/>
                    <a:p>
                      <a:pPr algn="ctr"/>
                      <a:r>
                        <a:rPr lang="en-US" sz="3200" dirty="0"/>
                        <a:t>Hardware</a:t>
                      </a:r>
                    </a:p>
                  </a:txBody>
                  <a:tcPr/>
                </a:tc>
                <a:tc>
                  <a:txBody>
                    <a:bodyPr/>
                    <a:lstStyle/>
                    <a:p>
                      <a:pPr algn="ctr"/>
                      <a:r>
                        <a:rPr lang="en-US" sz="3200" dirty="0"/>
                        <a:t>IO</a:t>
                      </a:r>
                    </a:p>
                  </a:txBody>
                  <a:tcPr/>
                </a:tc>
                <a:tc>
                  <a:txBody>
                    <a:bodyPr/>
                    <a:lstStyle/>
                    <a:p>
                      <a:pPr algn="ctr"/>
                      <a:r>
                        <a:rPr lang="en-US" sz="3200" dirty="0"/>
                        <a:t>Timed</a:t>
                      </a:r>
                    </a:p>
                  </a:txBody>
                  <a:tcPr/>
                </a:tc>
                <a:extLst>
                  <a:ext uri="{0D108BD9-81ED-4DB2-BD59-A6C34878D82A}">
                    <a16:rowId xmlns:a16="http://schemas.microsoft.com/office/drawing/2014/main" val="297603824"/>
                  </a:ext>
                </a:extLst>
              </a:tr>
              <a:tr h="370840">
                <a:tc>
                  <a:txBody>
                    <a:bodyPr/>
                    <a:lstStyle/>
                    <a:p>
                      <a:pPr algn="ctr"/>
                      <a:r>
                        <a:rPr lang="en-US" sz="3200" dirty="0"/>
                        <a:t>0</a:t>
                      </a:r>
                    </a:p>
                  </a:txBody>
                  <a:tcPr/>
                </a:tc>
                <a:tc>
                  <a:txBody>
                    <a:bodyPr/>
                    <a:lstStyle/>
                    <a:p>
                      <a:pPr algn="ctr"/>
                      <a:r>
                        <a:rPr lang="en-US" sz="3200" dirty="0"/>
                        <a:t>0</a:t>
                      </a:r>
                    </a:p>
                  </a:txBody>
                  <a:tcPr/>
                </a:tc>
                <a:tc>
                  <a:txBody>
                    <a:bodyPr/>
                    <a:lstStyle/>
                    <a:p>
                      <a:pPr algn="ctr"/>
                      <a:r>
                        <a:rPr lang="en-US" sz="3200" dirty="0"/>
                        <a:t>0</a:t>
                      </a:r>
                    </a:p>
                  </a:txBody>
                  <a:tcPr/>
                </a:tc>
                <a:tc>
                  <a:txBody>
                    <a:bodyPr/>
                    <a:lstStyle/>
                    <a:p>
                      <a:pPr algn="ctr"/>
                      <a:r>
                        <a:rPr lang="en-US" sz="3200" dirty="0"/>
                        <a:t>0</a:t>
                      </a:r>
                    </a:p>
                  </a:txBody>
                  <a:tcPr/>
                </a:tc>
                <a:extLst>
                  <a:ext uri="{0D108BD9-81ED-4DB2-BD59-A6C34878D82A}">
                    <a16:rowId xmlns:a16="http://schemas.microsoft.com/office/drawing/2014/main" val="339206896"/>
                  </a:ext>
                </a:extLst>
              </a:tr>
            </a:tbl>
          </a:graphicData>
        </a:graphic>
      </p:graphicFrame>
    </p:spTree>
    <p:extLst>
      <p:ext uri="{BB962C8B-B14F-4D97-AF65-F5344CB8AC3E}">
        <p14:creationId xmlns:p14="http://schemas.microsoft.com/office/powerpoint/2010/main" val="295587908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6B726-D69B-554E-AD2B-AC691A12FF19}"/>
              </a:ext>
            </a:extLst>
          </p:cNvPr>
          <p:cNvSpPr>
            <a:spLocks noGrp="1"/>
          </p:cNvSpPr>
          <p:nvPr>
            <p:ph type="title"/>
          </p:nvPr>
        </p:nvSpPr>
        <p:spPr/>
        <p:txBody>
          <a:bodyPr>
            <a:normAutofit fontScale="90000"/>
          </a:bodyPr>
          <a:lstStyle/>
          <a:p>
            <a:r>
              <a:rPr lang="en-US" dirty="0"/>
              <a:t>Interrupt Register</a:t>
            </a:r>
          </a:p>
        </p:txBody>
      </p:sp>
      <p:sp>
        <p:nvSpPr>
          <p:cNvPr id="3" name="Content Placeholder 2">
            <a:extLst>
              <a:ext uri="{FF2B5EF4-FFF2-40B4-BE49-F238E27FC236}">
                <a16:creationId xmlns:a16="http://schemas.microsoft.com/office/drawing/2014/main" id="{8D52B7C7-7088-7D49-BBEA-88559426AA8B}"/>
              </a:ext>
            </a:extLst>
          </p:cNvPr>
          <p:cNvSpPr>
            <a:spLocks noGrp="1"/>
          </p:cNvSpPr>
          <p:nvPr>
            <p:ph idx="1"/>
          </p:nvPr>
        </p:nvSpPr>
        <p:spPr/>
        <p:txBody>
          <a:bodyPr/>
          <a:lstStyle/>
          <a:p>
            <a:r>
              <a:rPr lang="en-US" dirty="0"/>
              <a:t>But now lets say you pressed a key on your keyboard, Escape, to trigger an interrupt. Your IR now looks like:</a:t>
            </a:r>
          </a:p>
          <a:p>
            <a:endParaRPr lang="en-US" dirty="0"/>
          </a:p>
          <a:p>
            <a:endParaRPr lang="en-US" dirty="0"/>
          </a:p>
          <a:p>
            <a:endParaRPr lang="en-US" dirty="0"/>
          </a:p>
          <a:p>
            <a:r>
              <a:rPr lang="en-US" dirty="0"/>
              <a:t>At the next FE Cycle, the CPU checks the IR (Interrupt register) it sees there has been a hardware interrupt because there’s a 1 and now it will process the interrupt.</a:t>
            </a:r>
          </a:p>
          <a:p>
            <a:endParaRPr lang="en-US" dirty="0"/>
          </a:p>
          <a:p>
            <a:r>
              <a:rPr lang="en-US" dirty="0"/>
              <a:t>The way the interrupts are handled are done by the Interrupt Service Handling Routine (ISR) </a:t>
            </a:r>
          </a:p>
          <a:p>
            <a:endParaRPr lang="en-US" dirty="0"/>
          </a:p>
        </p:txBody>
      </p:sp>
      <p:graphicFrame>
        <p:nvGraphicFramePr>
          <p:cNvPr id="4" name="Table 3">
            <a:extLst>
              <a:ext uri="{FF2B5EF4-FFF2-40B4-BE49-F238E27FC236}">
                <a16:creationId xmlns:a16="http://schemas.microsoft.com/office/drawing/2014/main" id="{3509E14C-99F7-E541-B027-83C6F5409C9E}"/>
              </a:ext>
            </a:extLst>
          </p:cNvPr>
          <p:cNvGraphicFramePr>
            <a:graphicFrameLocks noGrp="1"/>
          </p:cNvGraphicFramePr>
          <p:nvPr>
            <p:extLst>
              <p:ext uri="{D42A27DB-BD31-4B8C-83A1-F6EECF244321}">
                <p14:modId xmlns:p14="http://schemas.microsoft.com/office/powerpoint/2010/main" val="1585520130"/>
              </p:ext>
            </p:extLst>
          </p:nvPr>
        </p:nvGraphicFramePr>
        <p:xfrm>
          <a:off x="1469293" y="1634067"/>
          <a:ext cx="8128000" cy="11582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4377746"/>
                    </a:ext>
                  </a:extLst>
                </a:gridCol>
                <a:gridCol w="2032000">
                  <a:extLst>
                    <a:ext uri="{9D8B030D-6E8A-4147-A177-3AD203B41FA5}">
                      <a16:colId xmlns:a16="http://schemas.microsoft.com/office/drawing/2014/main" val="4101423195"/>
                    </a:ext>
                  </a:extLst>
                </a:gridCol>
                <a:gridCol w="2032000">
                  <a:extLst>
                    <a:ext uri="{9D8B030D-6E8A-4147-A177-3AD203B41FA5}">
                      <a16:colId xmlns:a16="http://schemas.microsoft.com/office/drawing/2014/main" val="4165527850"/>
                    </a:ext>
                  </a:extLst>
                </a:gridCol>
                <a:gridCol w="2032000">
                  <a:extLst>
                    <a:ext uri="{9D8B030D-6E8A-4147-A177-3AD203B41FA5}">
                      <a16:colId xmlns:a16="http://schemas.microsoft.com/office/drawing/2014/main" val="1419220784"/>
                    </a:ext>
                  </a:extLst>
                </a:gridCol>
              </a:tblGrid>
              <a:tr h="370840">
                <a:tc>
                  <a:txBody>
                    <a:bodyPr/>
                    <a:lstStyle/>
                    <a:p>
                      <a:pPr algn="ctr"/>
                      <a:r>
                        <a:rPr lang="en-US" sz="3200" dirty="0"/>
                        <a:t>Software</a:t>
                      </a:r>
                    </a:p>
                  </a:txBody>
                  <a:tcPr/>
                </a:tc>
                <a:tc>
                  <a:txBody>
                    <a:bodyPr/>
                    <a:lstStyle/>
                    <a:p>
                      <a:pPr algn="ctr"/>
                      <a:r>
                        <a:rPr lang="en-US" sz="3200" dirty="0"/>
                        <a:t>Hardware</a:t>
                      </a:r>
                    </a:p>
                  </a:txBody>
                  <a:tcPr/>
                </a:tc>
                <a:tc>
                  <a:txBody>
                    <a:bodyPr/>
                    <a:lstStyle/>
                    <a:p>
                      <a:pPr algn="ctr"/>
                      <a:r>
                        <a:rPr lang="en-US" sz="3200" dirty="0"/>
                        <a:t>IO</a:t>
                      </a:r>
                    </a:p>
                  </a:txBody>
                  <a:tcPr/>
                </a:tc>
                <a:tc>
                  <a:txBody>
                    <a:bodyPr/>
                    <a:lstStyle/>
                    <a:p>
                      <a:pPr algn="ctr"/>
                      <a:r>
                        <a:rPr lang="en-US" sz="3200" dirty="0"/>
                        <a:t>Timed</a:t>
                      </a:r>
                    </a:p>
                  </a:txBody>
                  <a:tcPr/>
                </a:tc>
                <a:extLst>
                  <a:ext uri="{0D108BD9-81ED-4DB2-BD59-A6C34878D82A}">
                    <a16:rowId xmlns:a16="http://schemas.microsoft.com/office/drawing/2014/main" val="297603824"/>
                  </a:ext>
                </a:extLst>
              </a:tr>
              <a:tr h="370840">
                <a:tc>
                  <a:txBody>
                    <a:bodyPr/>
                    <a:lstStyle/>
                    <a:p>
                      <a:pPr algn="ctr"/>
                      <a:r>
                        <a:rPr lang="en-US" sz="3200" dirty="0"/>
                        <a:t>0</a:t>
                      </a:r>
                    </a:p>
                  </a:txBody>
                  <a:tcPr/>
                </a:tc>
                <a:tc>
                  <a:txBody>
                    <a:bodyPr/>
                    <a:lstStyle/>
                    <a:p>
                      <a:pPr algn="ctr"/>
                      <a:r>
                        <a:rPr lang="en-US" sz="3200" b="1" dirty="0">
                          <a:solidFill>
                            <a:srgbClr val="FF0000"/>
                          </a:solidFill>
                        </a:rPr>
                        <a:t>1</a:t>
                      </a:r>
                    </a:p>
                  </a:txBody>
                  <a:tcPr/>
                </a:tc>
                <a:tc>
                  <a:txBody>
                    <a:bodyPr/>
                    <a:lstStyle/>
                    <a:p>
                      <a:pPr algn="ctr"/>
                      <a:r>
                        <a:rPr lang="en-US" sz="3200" dirty="0"/>
                        <a:t>0</a:t>
                      </a:r>
                    </a:p>
                  </a:txBody>
                  <a:tcPr/>
                </a:tc>
                <a:tc>
                  <a:txBody>
                    <a:bodyPr/>
                    <a:lstStyle/>
                    <a:p>
                      <a:pPr algn="ctr"/>
                      <a:r>
                        <a:rPr lang="en-US" sz="3200" dirty="0"/>
                        <a:t>0</a:t>
                      </a:r>
                    </a:p>
                  </a:txBody>
                  <a:tcPr/>
                </a:tc>
                <a:extLst>
                  <a:ext uri="{0D108BD9-81ED-4DB2-BD59-A6C34878D82A}">
                    <a16:rowId xmlns:a16="http://schemas.microsoft.com/office/drawing/2014/main" val="339206896"/>
                  </a:ext>
                </a:extLst>
              </a:tr>
            </a:tbl>
          </a:graphicData>
        </a:graphic>
      </p:graphicFrame>
    </p:spTree>
    <p:extLst>
      <p:ext uri="{BB962C8B-B14F-4D97-AF65-F5344CB8AC3E}">
        <p14:creationId xmlns:p14="http://schemas.microsoft.com/office/powerpoint/2010/main" val="217854589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9137E-E0B0-BE42-9616-D516C7783BC7}"/>
              </a:ext>
            </a:extLst>
          </p:cNvPr>
          <p:cNvSpPr>
            <a:spLocks noGrp="1"/>
          </p:cNvSpPr>
          <p:nvPr>
            <p:ph type="title"/>
          </p:nvPr>
        </p:nvSpPr>
        <p:spPr/>
        <p:txBody>
          <a:bodyPr>
            <a:normAutofit fontScale="90000"/>
          </a:bodyPr>
          <a:lstStyle/>
          <a:p>
            <a:r>
              <a:rPr lang="en-US" dirty="0"/>
              <a:t>Interrupt Service Handling Routine - ISR</a:t>
            </a:r>
          </a:p>
        </p:txBody>
      </p:sp>
      <p:sp>
        <p:nvSpPr>
          <p:cNvPr id="3" name="Content Placeholder 2">
            <a:extLst>
              <a:ext uri="{FF2B5EF4-FFF2-40B4-BE49-F238E27FC236}">
                <a16:creationId xmlns:a16="http://schemas.microsoft.com/office/drawing/2014/main" id="{FEF8D801-8F2F-914D-82C8-01CC82727C63}"/>
              </a:ext>
            </a:extLst>
          </p:cNvPr>
          <p:cNvSpPr>
            <a:spLocks noGrp="1"/>
          </p:cNvSpPr>
          <p:nvPr>
            <p:ph idx="1"/>
          </p:nvPr>
        </p:nvSpPr>
        <p:spPr/>
        <p:txBody>
          <a:bodyPr>
            <a:normAutofit lnSpcReduction="10000"/>
          </a:bodyPr>
          <a:lstStyle/>
          <a:p>
            <a:r>
              <a:rPr lang="en-US" dirty="0"/>
              <a:t>The ISR is actually a control line dedicated for interrupts</a:t>
            </a:r>
          </a:p>
          <a:p>
            <a:endParaRPr lang="en-US" dirty="0"/>
          </a:p>
          <a:p>
            <a:r>
              <a:rPr lang="en-US" dirty="0"/>
              <a:t>The program counter is pointing to the next instruction as normal. </a:t>
            </a:r>
          </a:p>
          <a:p>
            <a:r>
              <a:rPr lang="en-US" dirty="0"/>
              <a:t>An interrupt happens </a:t>
            </a:r>
          </a:p>
          <a:p>
            <a:r>
              <a:rPr lang="en-US" dirty="0"/>
              <a:t>Now the program counter must stop pointing to what would have happened as normal and now it will point to the first instruction stored in the ISR</a:t>
            </a:r>
          </a:p>
          <a:p>
            <a:endParaRPr lang="en-US" dirty="0"/>
          </a:p>
          <a:p>
            <a:r>
              <a:rPr lang="en-US" dirty="0"/>
              <a:t>The address of the instruction in the ISR is moved to another register, like the MAR but its not the MAR, its just a different register</a:t>
            </a:r>
          </a:p>
          <a:p>
            <a:endParaRPr lang="en-US" dirty="0"/>
          </a:p>
          <a:p>
            <a:r>
              <a:rPr lang="en-US" dirty="0"/>
              <a:t>The CPU performs the instructions until the interrupt has been handled.</a:t>
            </a:r>
          </a:p>
          <a:p>
            <a:r>
              <a:rPr lang="en-US" dirty="0"/>
              <a:t>While it’s doing this, the PC will point back to what it would be pointing to if the interrupt didn’t happen.</a:t>
            </a:r>
          </a:p>
        </p:txBody>
      </p:sp>
    </p:spTree>
    <p:extLst>
      <p:ext uri="{BB962C8B-B14F-4D97-AF65-F5344CB8AC3E}">
        <p14:creationId xmlns:p14="http://schemas.microsoft.com/office/powerpoint/2010/main" val="241325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1: Address Bus (Yellow line) </a:t>
            </a:r>
          </a:p>
        </p:txBody>
      </p:sp>
      <p:sp>
        <p:nvSpPr>
          <p:cNvPr id="3" name="Content Placeholder 2"/>
          <p:cNvSpPr>
            <a:spLocks noGrp="1"/>
          </p:cNvSpPr>
          <p:nvPr>
            <p:ph idx="1"/>
          </p:nvPr>
        </p:nvSpPr>
        <p:spPr>
          <a:xfrm>
            <a:off x="0" y="628650"/>
            <a:ext cx="4506684" cy="6229349"/>
          </a:xfrm>
        </p:spPr>
        <p:txBody>
          <a:bodyPr/>
          <a:lstStyle/>
          <a:p>
            <a:endParaRPr lang="en-GB" dirty="0"/>
          </a:p>
          <a:p>
            <a:r>
              <a:rPr lang="en-GB" dirty="0"/>
              <a:t>When the processor needs to read or write to memory it uses the address bus to specify the physical address. </a:t>
            </a:r>
          </a:p>
          <a:p>
            <a:endParaRPr lang="en-GB" dirty="0"/>
          </a:p>
          <a:p>
            <a:endParaRPr lang="en-GB" dirty="0"/>
          </a:p>
        </p:txBody>
      </p:sp>
      <p:grpSp>
        <p:nvGrpSpPr>
          <p:cNvPr id="19" name="Group 18"/>
          <p:cNvGrpSpPr/>
          <p:nvPr/>
        </p:nvGrpSpPr>
        <p:grpSpPr>
          <a:xfrm>
            <a:off x="4506685" y="922572"/>
            <a:ext cx="7489374" cy="5656028"/>
            <a:chOff x="2590801" y="922572"/>
            <a:chExt cx="9405258" cy="4716228"/>
          </a:xfrm>
        </p:grpSpPr>
        <p:sp>
          <p:nvSpPr>
            <p:cNvPr id="5" name="Rectangle 4"/>
            <p:cNvSpPr/>
            <p:nvPr/>
          </p:nvSpPr>
          <p:spPr>
            <a:xfrm>
              <a:off x="2590801" y="922574"/>
              <a:ext cx="4064000" cy="1741827"/>
            </a:xfrm>
            <a:prstGeom prst="rect">
              <a:avLst/>
            </a:prstGeom>
            <a:solidFill>
              <a:srgbClr val="ED36D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t>PROCESSOR</a:t>
              </a:r>
            </a:p>
          </p:txBody>
        </p:sp>
        <p:sp>
          <p:nvSpPr>
            <p:cNvPr id="6" name="Rectangle 5"/>
            <p:cNvSpPr/>
            <p:nvPr/>
          </p:nvSpPr>
          <p:spPr>
            <a:xfrm>
              <a:off x="7932059" y="922572"/>
              <a:ext cx="4064000" cy="1741827"/>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t>MEMORY</a:t>
              </a:r>
            </a:p>
          </p:txBody>
        </p:sp>
        <p:sp>
          <p:nvSpPr>
            <p:cNvPr id="7" name="Rectangle 6"/>
            <p:cNvSpPr/>
            <p:nvPr/>
          </p:nvSpPr>
          <p:spPr>
            <a:xfrm>
              <a:off x="7903033" y="3896973"/>
              <a:ext cx="4064000" cy="1741827"/>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INPUT / OUTPUT</a:t>
              </a:r>
            </a:p>
          </p:txBody>
        </p:sp>
        <p:cxnSp>
          <p:nvCxnSpPr>
            <p:cNvPr id="11" name="Elbow Connector 10"/>
            <p:cNvCxnSpPr/>
            <p:nvPr/>
          </p:nvCxnSpPr>
          <p:spPr>
            <a:xfrm flipV="1">
              <a:off x="6654801" y="1054657"/>
              <a:ext cx="1277258" cy="2"/>
            </a:xfrm>
            <a:prstGeom prst="bentConnector3">
              <a:avLst/>
            </a:prstGeom>
            <a:ln w="762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5" idx="2"/>
            </p:cNvCxnSpPr>
            <p:nvPr/>
          </p:nvCxnSpPr>
          <p:spPr>
            <a:xfrm rot="16200000" flipH="1">
              <a:off x="5256850" y="2030351"/>
              <a:ext cx="2012134" cy="3280232"/>
            </a:xfrm>
            <a:prstGeom prst="bentConnector2">
              <a:avLst/>
            </a:prstGeom>
            <a:ln w="762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4682961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8B8AB-49BA-BE4B-A74C-2925A21EED02}"/>
              </a:ext>
            </a:extLst>
          </p:cNvPr>
          <p:cNvSpPr>
            <a:spLocks noGrp="1"/>
          </p:cNvSpPr>
          <p:nvPr>
            <p:ph type="title"/>
          </p:nvPr>
        </p:nvSpPr>
        <p:spPr/>
        <p:txBody>
          <a:bodyPr>
            <a:normAutofit fontScale="90000"/>
          </a:bodyPr>
          <a:lstStyle/>
          <a:p>
            <a:r>
              <a:rPr lang="en-US" dirty="0"/>
              <a:t>Little more complicated then that</a:t>
            </a:r>
          </a:p>
        </p:txBody>
      </p:sp>
      <p:sp>
        <p:nvSpPr>
          <p:cNvPr id="3" name="Content Placeholder 2">
            <a:extLst>
              <a:ext uri="{FF2B5EF4-FFF2-40B4-BE49-F238E27FC236}">
                <a16:creationId xmlns:a16="http://schemas.microsoft.com/office/drawing/2014/main" id="{91367050-78A4-3346-A9D9-C912C101954D}"/>
              </a:ext>
            </a:extLst>
          </p:cNvPr>
          <p:cNvSpPr>
            <a:spLocks noGrp="1"/>
          </p:cNvSpPr>
          <p:nvPr>
            <p:ph idx="1"/>
          </p:nvPr>
        </p:nvSpPr>
        <p:spPr/>
        <p:txBody>
          <a:bodyPr/>
          <a:lstStyle/>
          <a:p>
            <a:r>
              <a:rPr lang="en-US" dirty="0"/>
              <a:t>Okay your interrupt happened. The Interrupt register changed value to it shows it. </a:t>
            </a:r>
          </a:p>
          <a:p>
            <a:r>
              <a:rPr lang="en-US" dirty="0"/>
              <a:t>On the next cycle the CPU can see that the IR changed and now the PC will point to the first instruction in the ISR </a:t>
            </a:r>
          </a:p>
          <a:p>
            <a:endParaRPr lang="en-US" dirty="0"/>
          </a:p>
          <a:p>
            <a:r>
              <a:rPr lang="en-US" dirty="0"/>
              <a:t>But….we need to interrupt the interrupt. Once the CPU has </a:t>
            </a:r>
            <a:r>
              <a:rPr lang="en-US" dirty="0" err="1"/>
              <a:t>recognised</a:t>
            </a:r>
            <a:r>
              <a:rPr lang="en-US" dirty="0"/>
              <a:t> an interrupt happened and will deal with it, it must also send another signal to say “Hey, I saw you want an interrupt, I will handle it, stop sending me interrupt requests”</a:t>
            </a:r>
          </a:p>
          <a:p>
            <a:endParaRPr lang="en-US" dirty="0"/>
          </a:p>
          <a:p>
            <a:r>
              <a:rPr lang="en-US" dirty="0"/>
              <a:t>So there is a delay between the interrupt signal being received and the start of actually dealing with the interrupt. This is called Interrupt Latency </a:t>
            </a:r>
          </a:p>
        </p:txBody>
      </p:sp>
    </p:spTree>
    <p:extLst>
      <p:ext uri="{BB962C8B-B14F-4D97-AF65-F5344CB8AC3E}">
        <p14:creationId xmlns:p14="http://schemas.microsoft.com/office/powerpoint/2010/main" val="9130910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FB5DE-9E51-A84B-BFCB-8C899C0A0569}"/>
              </a:ext>
            </a:extLst>
          </p:cNvPr>
          <p:cNvSpPr>
            <a:spLocks noGrp="1"/>
          </p:cNvSpPr>
          <p:nvPr>
            <p:ph type="title"/>
          </p:nvPr>
        </p:nvSpPr>
        <p:spPr/>
        <p:txBody>
          <a:bodyPr>
            <a:normAutofit fontScale="90000"/>
          </a:bodyPr>
          <a:lstStyle/>
          <a:p>
            <a:r>
              <a:rPr lang="en-US" dirty="0"/>
              <a:t>But what about my stored data?</a:t>
            </a:r>
          </a:p>
        </p:txBody>
      </p:sp>
      <p:sp>
        <p:nvSpPr>
          <p:cNvPr id="3" name="Content Placeholder 2">
            <a:extLst>
              <a:ext uri="{FF2B5EF4-FFF2-40B4-BE49-F238E27FC236}">
                <a16:creationId xmlns:a16="http://schemas.microsoft.com/office/drawing/2014/main" id="{A9FAD9DE-3041-344A-849A-765D7E571B47}"/>
              </a:ext>
            </a:extLst>
          </p:cNvPr>
          <p:cNvSpPr>
            <a:spLocks noGrp="1"/>
          </p:cNvSpPr>
          <p:nvPr>
            <p:ph idx="1"/>
          </p:nvPr>
        </p:nvSpPr>
        <p:spPr/>
        <p:txBody>
          <a:bodyPr/>
          <a:lstStyle/>
          <a:p>
            <a:r>
              <a:rPr lang="en-US" dirty="0"/>
              <a:t>So when an interrupt happens, you already have data in your IX, PC, MAR, MBR, MDR, ACC. What happens to these?</a:t>
            </a:r>
          </a:p>
          <a:p>
            <a:endParaRPr lang="en-US" dirty="0"/>
          </a:p>
          <a:p>
            <a:r>
              <a:rPr lang="en-US" dirty="0"/>
              <a:t>Either two things will happen.</a:t>
            </a:r>
          </a:p>
          <a:p>
            <a:pPr marL="514350" indent="-514350">
              <a:buAutoNum type="arabicPeriod"/>
            </a:pPr>
            <a:r>
              <a:rPr lang="en-US" dirty="0"/>
              <a:t>All of the contents of those registers get stored somewhere else, and when the interrupt finishes then it gets replaced</a:t>
            </a:r>
          </a:p>
          <a:p>
            <a:pPr marL="514350" indent="-514350">
              <a:buAutoNum type="arabicPeriod"/>
            </a:pPr>
            <a:endParaRPr lang="en-US" dirty="0"/>
          </a:p>
          <a:p>
            <a:pPr marL="514350" indent="-514350">
              <a:buAutoNum type="arabicPeriod"/>
            </a:pPr>
            <a:r>
              <a:rPr lang="en-US" dirty="0"/>
              <a:t>You start from the beginning again / wherever the PC left off</a:t>
            </a:r>
          </a:p>
        </p:txBody>
      </p:sp>
    </p:spTree>
    <p:extLst>
      <p:ext uri="{BB962C8B-B14F-4D97-AF65-F5344CB8AC3E}">
        <p14:creationId xmlns:p14="http://schemas.microsoft.com/office/powerpoint/2010/main" val="1254594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2: Data Bus (Red line) </a:t>
            </a:r>
          </a:p>
        </p:txBody>
      </p:sp>
      <p:sp>
        <p:nvSpPr>
          <p:cNvPr id="3" name="Content Placeholder 2"/>
          <p:cNvSpPr>
            <a:spLocks noGrp="1"/>
          </p:cNvSpPr>
          <p:nvPr>
            <p:ph idx="1"/>
          </p:nvPr>
        </p:nvSpPr>
        <p:spPr>
          <a:xfrm>
            <a:off x="0" y="628650"/>
            <a:ext cx="4506684" cy="6229349"/>
          </a:xfrm>
        </p:spPr>
        <p:txBody>
          <a:bodyPr>
            <a:normAutofit fontScale="85000" lnSpcReduction="10000"/>
          </a:bodyPr>
          <a:lstStyle/>
          <a:p>
            <a:r>
              <a:rPr lang="en-GB" dirty="0"/>
              <a:t>The address bus carries where you want to read or write your data, </a:t>
            </a:r>
          </a:p>
          <a:p>
            <a:endParaRPr lang="en-GB" dirty="0"/>
          </a:p>
          <a:p>
            <a:r>
              <a:rPr lang="en-GB" dirty="0"/>
              <a:t>The data bus is used to carry the actual data</a:t>
            </a:r>
          </a:p>
          <a:p>
            <a:endParaRPr lang="en-GB" dirty="0"/>
          </a:p>
          <a:p>
            <a:r>
              <a:rPr lang="en-GB" dirty="0"/>
              <a:t>The processor can go to memory.</a:t>
            </a:r>
          </a:p>
          <a:p>
            <a:endParaRPr lang="en-GB" dirty="0"/>
          </a:p>
          <a:p>
            <a:r>
              <a:rPr lang="en-GB" dirty="0"/>
              <a:t>The memory can go to processor </a:t>
            </a:r>
          </a:p>
          <a:p>
            <a:endParaRPr lang="en-GB" dirty="0"/>
          </a:p>
          <a:p>
            <a:r>
              <a:rPr lang="en-GB" dirty="0"/>
              <a:t>The processor can go to IO</a:t>
            </a:r>
          </a:p>
          <a:p>
            <a:endParaRPr lang="en-GB" dirty="0"/>
          </a:p>
          <a:p>
            <a:r>
              <a:rPr lang="en-GB" dirty="0"/>
              <a:t>The IO can go to processor </a:t>
            </a:r>
          </a:p>
          <a:p>
            <a:endParaRPr lang="en-GB" dirty="0"/>
          </a:p>
          <a:p>
            <a:r>
              <a:rPr lang="en-GB" dirty="0"/>
              <a:t>Its bi-directional</a:t>
            </a:r>
          </a:p>
          <a:p>
            <a:endParaRPr lang="en-GB" dirty="0"/>
          </a:p>
          <a:p>
            <a:endParaRPr lang="en-GB" dirty="0"/>
          </a:p>
          <a:p>
            <a:endParaRPr lang="en-GB" dirty="0"/>
          </a:p>
          <a:p>
            <a:endParaRPr lang="en-GB" dirty="0"/>
          </a:p>
          <a:p>
            <a:endParaRPr lang="en-GB" dirty="0"/>
          </a:p>
          <a:p>
            <a:endParaRPr lang="en-GB" dirty="0"/>
          </a:p>
        </p:txBody>
      </p:sp>
      <p:grpSp>
        <p:nvGrpSpPr>
          <p:cNvPr id="19" name="Group 18"/>
          <p:cNvGrpSpPr/>
          <p:nvPr/>
        </p:nvGrpSpPr>
        <p:grpSpPr>
          <a:xfrm>
            <a:off x="4506685" y="922572"/>
            <a:ext cx="7489374" cy="5656028"/>
            <a:chOff x="2590801" y="922572"/>
            <a:chExt cx="9405258" cy="4716228"/>
          </a:xfrm>
        </p:grpSpPr>
        <p:sp>
          <p:nvSpPr>
            <p:cNvPr id="5" name="Rectangle 4"/>
            <p:cNvSpPr/>
            <p:nvPr/>
          </p:nvSpPr>
          <p:spPr>
            <a:xfrm>
              <a:off x="2590801" y="922574"/>
              <a:ext cx="4064000" cy="1741827"/>
            </a:xfrm>
            <a:prstGeom prst="rect">
              <a:avLst/>
            </a:prstGeom>
            <a:solidFill>
              <a:srgbClr val="ED36D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t>PROCESSOR</a:t>
              </a:r>
            </a:p>
          </p:txBody>
        </p:sp>
        <p:sp>
          <p:nvSpPr>
            <p:cNvPr id="6" name="Rectangle 5"/>
            <p:cNvSpPr/>
            <p:nvPr/>
          </p:nvSpPr>
          <p:spPr>
            <a:xfrm>
              <a:off x="7932059" y="922572"/>
              <a:ext cx="4064000" cy="1741827"/>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t>MEMORY</a:t>
              </a:r>
            </a:p>
          </p:txBody>
        </p:sp>
        <p:sp>
          <p:nvSpPr>
            <p:cNvPr id="7" name="Rectangle 6"/>
            <p:cNvSpPr/>
            <p:nvPr/>
          </p:nvSpPr>
          <p:spPr>
            <a:xfrm>
              <a:off x="7903033" y="3896973"/>
              <a:ext cx="4064000" cy="1741827"/>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INPUT / OUTPUT</a:t>
              </a:r>
            </a:p>
          </p:txBody>
        </p:sp>
        <p:cxnSp>
          <p:nvCxnSpPr>
            <p:cNvPr id="11" name="Elbow Connector 10"/>
            <p:cNvCxnSpPr/>
            <p:nvPr/>
          </p:nvCxnSpPr>
          <p:spPr>
            <a:xfrm flipV="1">
              <a:off x="6654801" y="1054657"/>
              <a:ext cx="1277258" cy="2"/>
            </a:xfrm>
            <a:prstGeom prst="bentConnector3">
              <a:avLst/>
            </a:prstGeom>
            <a:ln w="762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5" idx="2"/>
            </p:cNvCxnSpPr>
            <p:nvPr/>
          </p:nvCxnSpPr>
          <p:spPr>
            <a:xfrm rot="16200000" flipH="1">
              <a:off x="5256850" y="2030351"/>
              <a:ext cx="2012134" cy="3280232"/>
            </a:xfrm>
            <a:prstGeom prst="bentConnector2">
              <a:avLst/>
            </a:prstGeom>
            <a:ln w="762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 name="Straight Arrow Connector 9"/>
          <p:cNvCxnSpPr/>
          <p:nvPr/>
        </p:nvCxnSpPr>
        <p:spPr>
          <a:xfrm>
            <a:off x="7696200" y="1524000"/>
            <a:ext cx="1016000" cy="0"/>
          </a:xfrm>
          <a:prstGeom prst="straightConnector1">
            <a:avLst/>
          </a:prstGeom>
          <a:ln w="762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a:off x="6604000" y="3011492"/>
            <a:ext cx="2132797" cy="1966908"/>
          </a:xfrm>
          <a:prstGeom prst="bentConnector3">
            <a:avLst>
              <a:gd name="adj1" fmla="val 1172"/>
            </a:avLst>
          </a:prstGeom>
          <a:ln w="762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7663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3: Control Bus (Blue line) </a:t>
            </a:r>
          </a:p>
        </p:txBody>
      </p:sp>
      <p:sp>
        <p:nvSpPr>
          <p:cNvPr id="3" name="Content Placeholder 2"/>
          <p:cNvSpPr>
            <a:spLocks noGrp="1"/>
          </p:cNvSpPr>
          <p:nvPr>
            <p:ph idx="1"/>
          </p:nvPr>
        </p:nvSpPr>
        <p:spPr>
          <a:xfrm>
            <a:off x="0" y="628650"/>
            <a:ext cx="4481285" cy="6229349"/>
          </a:xfrm>
        </p:spPr>
        <p:txBody>
          <a:bodyPr>
            <a:normAutofit fontScale="70000" lnSpcReduction="20000"/>
          </a:bodyPr>
          <a:lstStyle/>
          <a:p>
            <a:r>
              <a:rPr lang="en-GB" dirty="0"/>
              <a:t>The control bus carries control signals. </a:t>
            </a:r>
          </a:p>
          <a:p>
            <a:endParaRPr lang="en-GB" dirty="0"/>
          </a:p>
          <a:p>
            <a:r>
              <a:rPr lang="en-GB" dirty="0"/>
              <a:t>It says if the processor is reading or writing from the memory or IO</a:t>
            </a:r>
          </a:p>
          <a:p>
            <a:endParaRPr lang="en-GB" dirty="0"/>
          </a:p>
          <a:p>
            <a:r>
              <a:rPr lang="en-GB" dirty="0"/>
              <a:t>We need the control bus because otherwise there maybe data on the data bus that is trying to read and write at the same time. So the control bus is used to make sure of the timing of the other buses</a:t>
            </a:r>
          </a:p>
          <a:p>
            <a:endParaRPr lang="en-GB" dirty="0"/>
          </a:p>
          <a:p>
            <a:r>
              <a:rPr lang="en-GB" dirty="0"/>
              <a:t>The processor can go to memory.</a:t>
            </a:r>
          </a:p>
          <a:p>
            <a:r>
              <a:rPr lang="en-GB" dirty="0"/>
              <a:t>The memory can go to processor </a:t>
            </a:r>
          </a:p>
          <a:p>
            <a:endParaRPr lang="en-GB" dirty="0"/>
          </a:p>
          <a:p>
            <a:r>
              <a:rPr lang="en-GB" dirty="0"/>
              <a:t>The processor can go to IO</a:t>
            </a:r>
          </a:p>
          <a:p>
            <a:r>
              <a:rPr lang="en-GB" dirty="0"/>
              <a:t>The IO can go to processor </a:t>
            </a:r>
          </a:p>
          <a:p>
            <a:endParaRPr lang="en-GB" dirty="0"/>
          </a:p>
          <a:p>
            <a:r>
              <a:rPr lang="en-GB" dirty="0"/>
              <a:t>Its bi-directional</a:t>
            </a:r>
          </a:p>
          <a:p>
            <a:endParaRPr lang="en-GB" dirty="0"/>
          </a:p>
          <a:p>
            <a:endParaRPr lang="en-GB" dirty="0"/>
          </a:p>
          <a:p>
            <a:endParaRPr lang="en-GB" dirty="0"/>
          </a:p>
          <a:p>
            <a:endParaRPr lang="en-GB" dirty="0"/>
          </a:p>
        </p:txBody>
      </p:sp>
      <p:grpSp>
        <p:nvGrpSpPr>
          <p:cNvPr id="18" name="Group 17"/>
          <p:cNvGrpSpPr/>
          <p:nvPr/>
        </p:nvGrpSpPr>
        <p:grpSpPr>
          <a:xfrm>
            <a:off x="4506685" y="922572"/>
            <a:ext cx="7489374" cy="5656028"/>
            <a:chOff x="4506685" y="922572"/>
            <a:chExt cx="7489374" cy="5656028"/>
          </a:xfrm>
        </p:grpSpPr>
        <p:grpSp>
          <p:nvGrpSpPr>
            <p:cNvPr id="19" name="Group 18"/>
            <p:cNvGrpSpPr/>
            <p:nvPr/>
          </p:nvGrpSpPr>
          <p:grpSpPr>
            <a:xfrm>
              <a:off x="4506685" y="922572"/>
              <a:ext cx="7489374" cy="5656028"/>
              <a:chOff x="2590801" y="922572"/>
              <a:chExt cx="9405258" cy="4716228"/>
            </a:xfrm>
          </p:grpSpPr>
          <p:sp>
            <p:nvSpPr>
              <p:cNvPr id="5" name="Rectangle 4"/>
              <p:cNvSpPr/>
              <p:nvPr/>
            </p:nvSpPr>
            <p:spPr>
              <a:xfrm>
                <a:off x="2590801" y="922574"/>
                <a:ext cx="4064000" cy="1741827"/>
              </a:xfrm>
              <a:prstGeom prst="rect">
                <a:avLst/>
              </a:prstGeom>
              <a:solidFill>
                <a:srgbClr val="ED36D7"/>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t>PROCESSOR</a:t>
                </a:r>
              </a:p>
            </p:txBody>
          </p:sp>
          <p:sp>
            <p:nvSpPr>
              <p:cNvPr id="6" name="Rectangle 5"/>
              <p:cNvSpPr/>
              <p:nvPr/>
            </p:nvSpPr>
            <p:spPr>
              <a:xfrm>
                <a:off x="7932059" y="922572"/>
                <a:ext cx="4064000" cy="1741827"/>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t>MEMORY</a:t>
                </a:r>
              </a:p>
            </p:txBody>
          </p:sp>
          <p:sp>
            <p:nvSpPr>
              <p:cNvPr id="7" name="Rectangle 6"/>
              <p:cNvSpPr/>
              <p:nvPr/>
            </p:nvSpPr>
            <p:spPr>
              <a:xfrm>
                <a:off x="7903033" y="3896973"/>
                <a:ext cx="4064000" cy="1741827"/>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INPUT / OUTPUT</a:t>
                </a:r>
              </a:p>
            </p:txBody>
          </p:sp>
          <p:cxnSp>
            <p:nvCxnSpPr>
              <p:cNvPr id="11" name="Elbow Connector 10"/>
              <p:cNvCxnSpPr/>
              <p:nvPr/>
            </p:nvCxnSpPr>
            <p:spPr>
              <a:xfrm flipV="1">
                <a:off x="6654801" y="1054657"/>
                <a:ext cx="1277258" cy="2"/>
              </a:xfrm>
              <a:prstGeom prst="bentConnector3">
                <a:avLst/>
              </a:prstGeom>
              <a:ln w="762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5" idx="2"/>
              </p:cNvCxnSpPr>
              <p:nvPr/>
            </p:nvCxnSpPr>
            <p:spPr>
              <a:xfrm rot="16200000" flipH="1">
                <a:off x="5256850" y="2030351"/>
                <a:ext cx="2012134" cy="3280232"/>
              </a:xfrm>
              <a:prstGeom prst="bentConnector2">
                <a:avLst/>
              </a:prstGeom>
              <a:ln w="7620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 name="Straight Arrow Connector 9"/>
            <p:cNvCxnSpPr/>
            <p:nvPr/>
          </p:nvCxnSpPr>
          <p:spPr>
            <a:xfrm>
              <a:off x="7696200" y="1524000"/>
              <a:ext cx="1016000" cy="0"/>
            </a:xfrm>
            <a:prstGeom prst="straightConnector1">
              <a:avLst/>
            </a:prstGeom>
            <a:ln w="762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a:off x="6527800" y="3036892"/>
              <a:ext cx="2132797" cy="1966908"/>
            </a:xfrm>
            <a:prstGeom prst="bentConnector3">
              <a:avLst>
                <a:gd name="adj1" fmla="val 1172"/>
              </a:avLst>
            </a:prstGeom>
            <a:ln w="762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p:nvPr/>
          </p:nvCxnSpPr>
          <p:spPr>
            <a:xfrm flipV="1">
              <a:off x="7742834" y="2064432"/>
              <a:ext cx="1017076" cy="2"/>
            </a:xfrm>
            <a:prstGeom prst="bentConnector3">
              <a:avLst/>
            </a:prstGeom>
            <a:ln w="76200">
              <a:solidFill>
                <a:srgbClr val="00B0F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5" name="Elbow Connector 14"/>
            <p:cNvCxnSpPr/>
            <p:nvPr/>
          </p:nvCxnSpPr>
          <p:spPr>
            <a:xfrm>
              <a:off x="7070477" y="3036892"/>
              <a:ext cx="1691720" cy="1682842"/>
            </a:xfrm>
            <a:prstGeom prst="bentConnector3">
              <a:avLst>
                <a:gd name="adj1" fmla="val 1954"/>
              </a:avLst>
            </a:prstGeom>
            <a:ln w="76200">
              <a:solidFill>
                <a:srgbClr val="00B0F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12910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453</TotalTime>
  <Words>6098</Words>
  <Application>Microsoft Office PowerPoint</Application>
  <PresentationFormat>Widescreen</PresentationFormat>
  <Paragraphs>967</Paragraphs>
  <Slides>71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71</vt:i4>
      </vt:variant>
    </vt:vector>
  </HeadingPairs>
  <TitlesOfParts>
    <vt:vector size="75" baseType="lpstr">
      <vt:lpstr>Arial</vt:lpstr>
      <vt:lpstr>Calibri</vt:lpstr>
      <vt:lpstr>Calibri Light</vt:lpstr>
      <vt:lpstr>Office Theme</vt:lpstr>
      <vt:lpstr>4.1 Central Processing Unit (CPU) Architecture</vt:lpstr>
      <vt:lpstr>Today</vt:lpstr>
      <vt:lpstr>Von Neumann Architecture </vt:lpstr>
      <vt:lpstr>Von Neumann architecture</vt:lpstr>
      <vt:lpstr>3 parts</vt:lpstr>
      <vt:lpstr>System Bus</vt:lpstr>
      <vt:lpstr>1: Address Bus (Yellow line) </vt:lpstr>
      <vt:lpstr>2: Data Bus (Red line) </vt:lpstr>
      <vt:lpstr>3: Control Bus (Blue line) </vt:lpstr>
      <vt:lpstr>System Bus</vt:lpstr>
      <vt:lpstr>Three Letters</vt:lpstr>
      <vt:lpstr>All the parts we will learn about:</vt:lpstr>
      <vt:lpstr>Registers</vt:lpstr>
      <vt:lpstr>Inside the CPU – The ALU</vt:lpstr>
      <vt:lpstr>Inside the ALU - ACC</vt:lpstr>
      <vt:lpstr>Inside the CPU – MAR</vt:lpstr>
      <vt:lpstr>Inside the CPU – MDR</vt:lpstr>
      <vt:lpstr>Inside the CPU – MAR and MDR </vt:lpstr>
      <vt:lpstr>Inside the CPU - IX</vt:lpstr>
      <vt:lpstr>Inside the CPU – IX – Index Register</vt:lpstr>
      <vt:lpstr>Inside the CPU - CU</vt:lpstr>
      <vt:lpstr>Inside the CPU - CU</vt:lpstr>
      <vt:lpstr>Inside the Control Unit – PC - Program Counter</vt:lpstr>
      <vt:lpstr>Inside the Control Unit – CIR – Current Instruction Register</vt:lpstr>
      <vt:lpstr>Inside the Control Unit – SR – Status Register</vt:lpstr>
      <vt:lpstr>Status Register</vt:lpstr>
      <vt:lpstr>Status Register</vt:lpstr>
      <vt:lpstr>Status Register</vt:lpstr>
      <vt:lpstr>Status Register - Flags</vt:lpstr>
      <vt:lpstr>Immediate Access Store IAS</vt:lpstr>
      <vt:lpstr>Group Names</vt:lpstr>
      <vt:lpstr>So we have:</vt:lpstr>
      <vt:lpstr>Today</vt:lpstr>
      <vt:lpstr>Computer Speed</vt:lpstr>
      <vt:lpstr>System Clock / Clock Speed / CPU Clock</vt:lpstr>
      <vt:lpstr>So that’s it right….</vt:lpstr>
      <vt:lpstr>Bus Speed and Width</vt:lpstr>
      <vt:lpstr>Cache Memory</vt:lpstr>
      <vt:lpstr>Processor Type and Cores (and threads)</vt:lpstr>
      <vt:lpstr>Processor Cores</vt:lpstr>
      <vt:lpstr>Processor Threads </vt:lpstr>
      <vt:lpstr>Today</vt:lpstr>
      <vt:lpstr>Von Neumann</vt:lpstr>
      <vt:lpstr>Honestly:</vt:lpstr>
      <vt:lpstr>VGA</vt:lpstr>
      <vt:lpstr>But how does VGA work?</vt:lpstr>
      <vt:lpstr>VGA Pinout</vt:lpstr>
      <vt:lpstr>HDMI</vt:lpstr>
      <vt:lpstr>HDMI Pinout</vt:lpstr>
      <vt:lpstr>USB</vt:lpstr>
      <vt:lpstr>Today</vt:lpstr>
      <vt:lpstr>Fetch Decode Execute Cycle</vt:lpstr>
      <vt:lpstr>Video Questions</vt:lpstr>
      <vt:lpstr>PowerPoint Presentation</vt:lpstr>
      <vt:lpstr>Task</vt:lpstr>
      <vt:lpstr>Task</vt:lpstr>
      <vt:lpstr>Fetch (Get)</vt:lpstr>
      <vt:lpstr>Decode</vt:lpstr>
      <vt:lpstr>Execute </vt:lpstr>
      <vt:lpstr>Register Transfer Notation </vt:lpstr>
      <vt:lpstr>Task</vt:lpstr>
      <vt:lpstr>Answers</vt:lpstr>
      <vt:lpstr>Today</vt:lpstr>
      <vt:lpstr>Interrupts</vt:lpstr>
      <vt:lpstr>What are the causes?</vt:lpstr>
      <vt:lpstr>Some more</vt:lpstr>
      <vt:lpstr>More registers </vt:lpstr>
      <vt:lpstr>Interrupt Register</vt:lpstr>
      <vt:lpstr>Interrupt Service Handling Routine - ISR</vt:lpstr>
      <vt:lpstr>Little more complicated then that</vt:lpstr>
      <vt:lpstr>But what about my stored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amar anwar</dc:creator>
  <cp:lastModifiedBy>Bob zhang boyu</cp:lastModifiedBy>
  <cp:revision>50</cp:revision>
  <dcterms:created xsi:type="dcterms:W3CDTF">2020-05-07T00:32:06Z</dcterms:created>
  <dcterms:modified xsi:type="dcterms:W3CDTF">2022-04-13T12:00:22Z</dcterms:modified>
</cp:coreProperties>
</file>

<file path=docProps/thumbnail.jpeg>
</file>